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90"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75" r:id="rId12"/>
    <p:sldId id="277" r:id="rId13"/>
    <p:sldId id="276" r:id="rId14"/>
    <p:sldId id="268" r:id="rId15"/>
    <p:sldId id="269" r:id="rId16"/>
    <p:sldId id="270" r:id="rId17"/>
    <p:sldId id="271" r:id="rId18"/>
    <p:sldId id="279" r:id="rId19"/>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2B2"/>
    <a:srgbClr val="045F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50" d="100"/>
          <a:sy n="50" d="100"/>
        </p:scale>
        <p:origin x="7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5B1A-ECBA-44D1-876F-81A2B6BA92DB}" type="datetimeFigureOut">
              <a:rPr lang="fr-FR" smtClean="0"/>
              <a:t>09/07/2025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82138-46FC-4779-A8EB-903485E5293B}" type="slidenum">
              <a:rPr lang="fr-FR" smtClean="0"/>
              <a:t>‹N°›</a:t>
            </a:fld>
            <a:endParaRPr lang="fr-FR" dirty="0"/>
          </a:p>
        </p:txBody>
      </p:sp>
    </p:spTree>
    <p:extLst>
      <p:ext uri="{BB962C8B-B14F-4D97-AF65-F5344CB8AC3E}">
        <p14:creationId xmlns:p14="http://schemas.microsoft.com/office/powerpoint/2010/main" val="1743999919"/>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fr-FR"/>
              <a:t>Modifiez le style du titre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3985873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2792442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370252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333632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fr-FR"/>
              <a:t>Modifiez le style du titre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120245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160734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fr-FR"/>
              <a:t>Modifiez le style du titre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4" name="Content Placeholder 3"/>
          <p:cNvSpPr>
            <a:spLocks noGrp="1"/>
          </p:cNvSpPr>
          <p:nvPr>
            <p:ph sz="half" idx="2"/>
          </p:nvPr>
        </p:nvSpPr>
        <p:spPr>
          <a:xfrm>
            <a:off x="1007746" y="3006090"/>
            <a:ext cx="6189344"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6" name="Content Placeholder 5"/>
          <p:cNvSpPr>
            <a:spLocks noGrp="1"/>
          </p:cNvSpPr>
          <p:nvPr>
            <p:ph sz="quarter" idx="4"/>
          </p:nvPr>
        </p:nvSpPr>
        <p:spPr>
          <a:xfrm>
            <a:off x="7406640" y="3006090"/>
            <a:ext cx="6219826" cy="442150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59281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35967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266345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134911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fr-FR"/>
              <a:t>Modifiez le style du titre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8EC4BB0-1FA3-41FB-AC2B-C4F50850DB68}" type="datetimeFigureOut">
              <a:rPr lang="fr-FR" smtClean="0"/>
              <a:t>09/07/2025</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ED2F5EE7-7694-4392-8596-780A5AEF0141}" type="slidenum">
              <a:rPr lang="fr-FR" smtClean="0"/>
              <a:t>‹N°›</a:t>
            </a:fld>
            <a:endParaRPr lang="fr-FR" dirty="0"/>
          </a:p>
        </p:txBody>
      </p:sp>
    </p:spTree>
    <p:extLst>
      <p:ext uri="{BB962C8B-B14F-4D97-AF65-F5344CB8AC3E}">
        <p14:creationId xmlns:p14="http://schemas.microsoft.com/office/powerpoint/2010/main" val="418757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28EC4BB0-1FA3-41FB-AC2B-C4F50850DB68}" type="datetimeFigureOut">
              <a:rPr lang="fr-FR" smtClean="0"/>
              <a:t>09/07/2025</a:t>
            </a:fld>
            <a:endParaRPr lang="fr-FR"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D2F5EE7-7694-4392-8596-780A5AEF0141}" type="slidenum">
              <a:rPr lang="fr-FR" smtClean="0"/>
              <a:t>‹N°›</a:t>
            </a:fld>
            <a:endParaRPr lang="fr-FR" dirty="0"/>
          </a:p>
        </p:txBody>
      </p:sp>
    </p:spTree>
    <p:extLst>
      <p:ext uri="{BB962C8B-B14F-4D97-AF65-F5344CB8AC3E}">
        <p14:creationId xmlns:p14="http://schemas.microsoft.com/office/powerpoint/2010/main" val="29212086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mzaElAsly"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mailto:moiettous.youss@gmail.com"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thon-visualization.github.io/foliu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B1FA465-DF30-BA14-2514-7AA0A9EC11DE}"/>
              </a:ext>
            </a:extLst>
          </p:cNvPr>
          <p:cNvSpPr/>
          <p:nvPr/>
        </p:nvSpPr>
        <p:spPr>
          <a:xfrm>
            <a:off x="3383986" y="2970283"/>
            <a:ext cx="7858107" cy="1860233"/>
          </a:xfrm>
          <a:prstGeom prst="rect">
            <a:avLst/>
          </a:prstGeom>
          <a:noFill/>
          <a:ln>
            <a:solidFill>
              <a:schemeClr val="bg1"/>
            </a:solidFill>
          </a:ln>
        </p:spPr>
        <p:txBody>
          <a:bodyPr wrap="square" lIns="0" tIns="0" rIns="0" bIns="0" rtlCol="0" anchor="t"/>
          <a:lstStyle/>
          <a:p>
            <a:pPr marL="0" indent="0" algn="ctr">
              <a:lnSpc>
                <a:spcPts val="4850"/>
              </a:lnSpc>
              <a:buNone/>
            </a:pPr>
            <a:r>
              <a:rPr lang="fr-FR" sz="3900" b="1" noProof="0" dirty="0">
                <a:solidFill>
                  <a:schemeClr val="accent2">
                    <a:lumMod val="75000"/>
                  </a:schemeClr>
                </a:solidFill>
                <a:latin typeface="Palatino Linotype" panose="02040502050505030304" pitchFamily="18" charset="0"/>
                <a:ea typeface="Roboto Slab" pitchFamily="34" charset="-122"/>
                <a:cs typeface="Roboto Slab" pitchFamily="34" charset="-120"/>
              </a:rPr>
              <a:t>Système de Localisation et de Contrôle à Distance de Véhicules à distance</a:t>
            </a:r>
            <a:endParaRPr lang="fr-FR" sz="3900" b="1" noProof="0" dirty="0">
              <a:solidFill>
                <a:schemeClr val="accent2">
                  <a:lumMod val="75000"/>
                </a:schemeClr>
              </a:solidFill>
              <a:latin typeface="Palatino Linotype" panose="02040502050505030304" pitchFamily="18" charset="0"/>
            </a:endParaRPr>
          </a:p>
        </p:txBody>
      </p:sp>
      <p:pic>
        <p:nvPicPr>
          <p:cNvPr id="5" name="Image 4">
            <a:extLst>
              <a:ext uri="{FF2B5EF4-FFF2-40B4-BE49-F238E27FC236}">
                <a16:creationId xmlns:a16="http://schemas.microsoft.com/office/drawing/2014/main" id="{D38BE976-80AE-CBA0-5824-5EF2DBB279FD}"/>
              </a:ext>
            </a:extLst>
          </p:cNvPr>
          <p:cNvPicPr>
            <a:picLocks noChangeAspect="1"/>
          </p:cNvPicPr>
          <p:nvPr/>
        </p:nvPicPr>
        <p:blipFill>
          <a:blip r:embed="rId2"/>
          <a:stretch>
            <a:fillRect/>
          </a:stretch>
        </p:blipFill>
        <p:spPr>
          <a:xfrm>
            <a:off x="7822008" y="117427"/>
            <a:ext cx="6699210" cy="1790572"/>
          </a:xfrm>
          <a:prstGeom prst="rect">
            <a:avLst/>
          </a:prstGeom>
        </p:spPr>
      </p:pic>
      <p:sp>
        <p:nvSpPr>
          <p:cNvPr id="2" name="ZoneTexte 1">
            <a:extLst>
              <a:ext uri="{FF2B5EF4-FFF2-40B4-BE49-F238E27FC236}">
                <a16:creationId xmlns:a16="http://schemas.microsoft.com/office/drawing/2014/main" id="{4F7CFDC9-A10E-703F-3E29-F0DCC5386DC9}"/>
              </a:ext>
            </a:extLst>
          </p:cNvPr>
          <p:cNvSpPr txBox="1"/>
          <p:nvPr/>
        </p:nvSpPr>
        <p:spPr>
          <a:xfrm>
            <a:off x="683088" y="5291416"/>
            <a:ext cx="2700898" cy="1202765"/>
          </a:xfrm>
          <a:prstGeom prst="rect">
            <a:avLst/>
          </a:prstGeom>
          <a:noFill/>
        </p:spPr>
        <p:txBody>
          <a:bodyPr wrap="square" rtlCol="0">
            <a:spAutoFit/>
          </a:bodyPr>
          <a:lstStyle/>
          <a:p>
            <a:r>
              <a:rPr lang="fr-FR" sz="2400" i="1" noProof="0" dirty="0">
                <a:solidFill>
                  <a:srgbClr val="045F72"/>
                </a:solidFill>
                <a:latin typeface="Script MT Bold" panose="03040602040607080904" pitchFamily="66" charset="0"/>
              </a:rPr>
              <a:t>Réalisé par : </a:t>
            </a:r>
          </a:p>
          <a:p>
            <a:pPr marL="285750" lvl="0" indent="-285750">
              <a:lnSpc>
                <a:spcPct val="200000"/>
              </a:lnSpc>
              <a:buFont typeface="Wingdings" panose="05000000000000000000" pitchFamily="2" charset="2"/>
              <a:buChar char="Ø"/>
            </a:pPr>
            <a:r>
              <a:rPr lang="fr-FR" sz="2800" b="1" i="1" noProof="0" dirty="0">
                <a:solidFill>
                  <a:srgbClr val="8062B2"/>
                </a:solidFill>
              </a:rPr>
              <a:t>Hamza EL ASLY</a:t>
            </a:r>
          </a:p>
        </p:txBody>
      </p:sp>
      <p:sp>
        <p:nvSpPr>
          <p:cNvPr id="3" name="ZoneTexte 2">
            <a:extLst>
              <a:ext uri="{FF2B5EF4-FFF2-40B4-BE49-F238E27FC236}">
                <a16:creationId xmlns:a16="http://schemas.microsoft.com/office/drawing/2014/main" id="{1DFB37E1-FD10-A0AC-0C60-C7A66C0AA44E}"/>
              </a:ext>
            </a:extLst>
          </p:cNvPr>
          <p:cNvSpPr txBox="1"/>
          <p:nvPr/>
        </p:nvSpPr>
        <p:spPr>
          <a:xfrm>
            <a:off x="10457526" y="7671137"/>
            <a:ext cx="4172874" cy="461665"/>
          </a:xfrm>
          <a:prstGeom prst="rect">
            <a:avLst/>
          </a:prstGeom>
          <a:noFill/>
        </p:spPr>
        <p:txBody>
          <a:bodyPr wrap="none" rtlCol="0">
            <a:spAutoFit/>
          </a:bodyPr>
          <a:lstStyle>
            <a:defPPr>
              <a:defRPr lang="en-US"/>
            </a:defPPr>
            <a:lvl1pPr>
              <a:defRPr sz="2400"/>
            </a:lvl1pPr>
          </a:lstStyle>
          <a:p>
            <a:r>
              <a:rPr lang="fr-FR" noProof="0" dirty="0">
                <a:solidFill>
                  <a:srgbClr val="045F72"/>
                </a:solidFill>
              </a:rPr>
              <a:t>Année universitaire : </a:t>
            </a:r>
            <a:r>
              <a:rPr lang="fr-FR" i="1" noProof="0" dirty="0">
                <a:solidFill>
                  <a:srgbClr val="8062B2"/>
                </a:solidFill>
              </a:rPr>
              <a:t>2024-2025</a:t>
            </a:r>
          </a:p>
        </p:txBody>
      </p:sp>
      <p:sp>
        <p:nvSpPr>
          <p:cNvPr id="6" name="ZoneTexte 5">
            <a:extLst>
              <a:ext uri="{FF2B5EF4-FFF2-40B4-BE49-F238E27FC236}">
                <a16:creationId xmlns:a16="http://schemas.microsoft.com/office/drawing/2014/main" id="{AF6CABC2-30C7-880F-794B-2D1B3C2BEAA7}"/>
              </a:ext>
            </a:extLst>
          </p:cNvPr>
          <p:cNvSpPr txBox="1"/>
          <p:nvPr/>
        </p:nvSpPr>
        <p:spPr>
          <a:xfrm>
            <a:off x="10655301" y="5291417"/>
            <a:ext cx="3292012" cy="1202765"/>
          </a:xfrm>
          <a:prstGeom prst="rect">
            <a:avLst/>
          </a:prstGeom>
          <a:noFill/>
        </p:spPr>
        <p:txBody>
          <a:bodyPr wrap="square" rtlCol="0">
            <a:spAutoFit/>
          </a:bodyPr>
          <a:lstStyle/>
          <a:p>
            <a:r>
              <a:rPr lang="fr-FR" sz="2400" i="1" noProof="0" dirty="0">
                <a:solidFill>
                  <a:srgbClr val="045F72"/>
                </a:solidFill>
                <a:latin typeface="Script MT Bold" panose="03040602040607080904" pitchFamily="66" charset="0"/>
              </a:rPr>
              <a:t>Endurant : </a:t>
            </a:r>
          </a:p>
          <a:p>
            <a:pPr marL="285750" lvl="0" indent="-285750">
              <a:lnSpc>
                <a:spcPct val="200000"/>
              </a:lnSpc>
              <a:buFont typeface="Wingdings" panose="05000000000000000000" pitchFamily="2" charset="2"/>
              <a:buChar char="Ø"/>
            </a:pPr>
            <a:r>
              <a:rPr lang="fr-FR" sz="2800" b="1" i="1" noProof="0" dirty="0">
                <a:solidFill>
                  <a:srgbClr val="8062B2"/>
                </a:solidFill>
              </a:rPr>
              <a:t>Mr. Adnane TALHA</a:t>
            </a:r>
          </a:p>
        </p:txBody>
      </p:sp>
      <p:sp>
        <p:nvSpPr>
          <p:cNvPr id="7" name="Text 0">
            <a:extLst>
              <a:ext uri="{FF2B5EF4-FFF2-40B4-BE49-F238E27FC236}">
                <a16:creationId xmlns:a16="http://schemas.microsoft.com/office/drawing/2014/main" id="{C15E02DB-B4F7-6F64-56D9-C7A5E889B4A3}"/>
              </a:ext>
            </a:extLst>
          </p:cNvPr>
          <p:cNvSpPr/>
          <p:nvPr/>
        </p:nvSpPr>
        <p:spPr>
          <a:xfrm>
            <a:off x="-1127" y="825501"/>
            <a:ext cx="6699211" cy="774700"/>
          </a:xfrm>
          <a:prstGeom prst="rect">
            <a:avLst/>
          </a:prstGeom>
          <a:noFill/>
          <a:ln/>
        </p:spPr>
        <p:txBody>
          <a:bodyPr wrap="square" lIns="0" tIns="0" rIns="0" bIns="0" rtlCol="0" anchor="t"/>
          <a:lstStyle/>
          <a:p>
            <a:pPr marL="0" indent="0" algn="ctr">
              <a:lnSpc>
                <a:spcPts val="4850"/>
              </a:lnSpc>
              <a:buNone/>
            </a:pPr>
            <a:r>
              <a:rPr lang="fr-FR" sz="6000" b="1" noProof="0" dirty="0">
                <a:solidFill>
                  <a:srgbClr val="045F72"/>
                </a:solidFill>
                <a:latin typeface="Script MT Bold" panose="03040602040607080904" pitchFamily="66" charset="0"/>
                <a:ea typeface="Roboto Slab" pitchFamily="34" charset="-122"/>
                <a:cs typeface="Roboto Slab" pitchFamily="34" charset="-120"/>
              </a:rPr>
              <a:t>Projet de fin d’étude </a:t>
            </a:r>
            <a:endParaRPr lang="fr-FR" sz="6000" b="1" noProof="0" dirty="0">
              <a:solidFill>
                <a:srgbClr val="045F72"/>
              </a:solidFill>
              <a:latin typeface="Script MT Bold" panose="03040602040607080904" pitchFamily="66" charset="0"/>
            </a:endParaRPr>
          </a:p>
        </p:txBody>
      </p:sp>
      <p:sp>
        <p:nvSpPr>
          <p:cNvPr id="8" name="ZoneTexte 7">
            <a:extLst>
              <a:ext uri="{FF2B5EF4-FFF2-40B4-BE49-F238E27FC236}">
                <a16:creationId xmlns:a16="http://schemas.microsoft.com/office/drawing/2014/main" id="{C2886207-1CC0-590F-B15B-23C82220F167}"/>
              </a:ext>
            </a:extLst>
          </p:cNvPr>
          <p:cNvSpPr txBox="1"/>
          <p:nvPr/>
        </p:nvSpPr>
        <p:spPr>
          <a:xfrm>
            <a:off x="97491" y="7671137"/>
            <a:ext cx="6501973" cy="461665"/>
          </a:xfrm>
          <a:prstGeom prst="rect">
            <a:avLst/>
          </a:prstGeom>
          <a:noFill/>
        </p:spPr>
        <p:txBody>
          <a:bodyPr wrap="none" rtlCol="0">
            <a:spAutoFit/>
          </a:bodyPr>
          <a:lstStyle/>
          <a:p>
            <a:r>
              <a:rPr lang="fr-FR" sz="2400" noProof="0" dirty="0">
                <a:solidFill>
                  <a:srgbClr val="045F72"/>
                </a:solidFill>
              </a:rPr>
              <a:t>Filière : </a:t>
            </a:r>
            <a:r>
              <a:rPr lang="fr-FR" sz="2400" i="1" noProof="0" dirty="0">
                <a:solidFill>
                  <a:srgbClr val="8062B2"/>
                </a:solidFill>
              </a:rPr>
              <a:t>3ème année Licence Intelligence Artificielle</a:t>
            </a:r>
            <a:endParaRPr lang="fr-FR" sz="2400" noProof="0" dirty="0">
              <a:solidFill>
                <a:srgbClr val="8062B2"/>
              </a:solidFill>
            </a:endParaRPr>
          </a:p>
        </p:txBody>
      </p:sp>
    </p:spTree>
    <p:extLst>
      <p:ext uri="{BB962C8B-B14F-4D97-AF65-F5344CB8AC3E}">
        <p14:creationId xmlns:p14="http://schemas.microsoft.com/office/powerpoint/2010/main" val="6218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55DFE-9629-398F-238B-28B7DFDF269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AE4F8CC-4C61-1DF5-12B2-DF3F7847F222}"/>
              </a:ext>
            </a:extLst>
          </p:cNvPr>
          <p:cNvSpPr/>
          <p:nvPr/>
        </p:nvSpPr>
        <p:spPr>
          <a:xfrm>
            <a:off x="786527" y="2630686"/>
            <a:ext cx="8465701" cy="522327"/>
          </a:xfrm>
          <a:prstGeom prst="rect">
            <a:avLst/>
          </a:prstGeom>
          <a:noFill/>
          <a:ln/>
        </p:spPr>
        <p:txBody>
          <a:bodyPr wrap="none" lIns="0" tIns="0" rIns="0" bIns="0" rtlCol="0" anchor="t"/>
          <a:lstStyle/>
          <a:p>
            <a:pPr marL="0" indent="0" algn="l">
              <a:lnSpc>
                <a:spcPts val="4100"/>
              </a:lnSpc>
              <a:buNone/>
            </a:pPr>
            <a:r>
              <a:rPr lang="fr-FR" sz="3250" noProof="0" dirty="0">
                <a:solidFill>
                  <a:srgbClr val="403CCF"/>
                </a:solidFill>
                <a:latin typeface="Libre Baskerville" pitchFamily="34" charset="0"/>
                <a:ea typeface="Libre Baskerville" pitchFamily="34" charset="-122"/>
                <a:cs typeface="Libre Baskerville" pitchFamily="34" charset="-120"/>
              </a:rPr>
              <a:t>Interface Utilisateur et Fonctionnement</a:t>
            </a:r>
            <a:endParaRPr lang="fr-FR" sz="3250" noProof="0" dirty="0"/>
          </a:p>
        </p:txBody>
      </p:sp>
      <p:sp>
        <p:nvSpPr>
          <p:cNvPr id="4" name="Text 1">
            <a:extLst>
              <a:ext uri="{FF2B5EF4-FFF2-40B4-BE49-F238E27FC236}">
                <a16:creationId xmlns:a16="http://schemas.microsoft.com/office/drawing/2014/main" id="{D298EF9D-53FD-78B4-0D04-C2B0821388A5}"/>
              </a:ext>
            </a:extLst>
          </p:cNvPr>
          <p:cNvSpPr/>
          <p:nvPr/>
        </p:nvSpPr>
        <p:spPr>
          <a:xfrm>
            <a:off x="786527" y="3403640"/>
            <a:ext cx="13057346" cy="534829"/>
          </a:xfrm>
          <a:prstGeom prst="rect">
            <a:avLst/>
          </a:prstGeom>
          <a:noFill/>
          <a:ln/>
        </p:spPr>
        <p:txBody>
          <a:bodyPr wrap="square" lIns="0" tIns="0" rIns="0" bIns="0" rtlCol="0" anchor="t"/>
          <a:lstStyle/>
          <a:p>
            <a:pPr marL="0" indent="0" algn="l">
              <a:lnSpc>
                <a:spcPts val="2100"/>
              </a:lnSpc>
              <a:buNone/>
            </a:pPr>
            <a:r>
              <a:rPr lang="fr-FR" sz="1300" noProof="0" dirty="0">
                <a:solidFill>
                  <a:srgbClr val="49495A"/>
                </a:solidFill>
                <a:latin typeface="Open Sans" pitchFamily="34" charset="0"/>
                <a:ea typeface="Open Sans" pitchFamily="34" charset="-122"/>
                <a:cs typeface="Open Sans" pitchFamily="34" charset="-120"/>
              </a:rPr>
              <a:t>L'interface utilisateur est conçue pour être intuitive et offrir un accès rapide aux fonctionnalités clés de localisation et de contrôle. Bien que l'implémentation spécifique de l'interface (web ou mobile) puisse varier, les fonctionnalités de base restent les mêmes.</a:t>
            </a:r>
            <a:endParaRPr lang="fr-FR" sz="1300" noProof="0" dirty="0"/>
          </a:p>
        </p:txBody>
      </p:sp>
      <p:pic>
        <p:nvPicPr>
          <p:cNvPr id="5" name="Image 1" descr="preencoded.png">
            <a:extLst>
              <a:ext uri="{FF2B5EF4-FFF2-40B4-BE49-F238E27FC236}">
                <a16:creationId xmlns:a16="http://schemas.microsoft.com/office/drawing/2014/main" id="{78D0C30F-16AD-C6A8-AA98-EC702F815D9F}"/>
              </a:ext>
            </a:extLst>
          </p:cNvPr>
          <p:cNvPicPr>
            <a:picLocks noChangeAspect="1"/>
          </p:cNvPicPr>
          <p:nvPr/>
        </p:nvPicPr>
        <p:blipFill>
          <a:blip r:embed="rId2"/>
          <a:stretch>
            <a:fillRect/>
          </a:stretch>
        </p:blipFill>
        <p:spPr>
          <a:xfrm>
            <a:off x="786527" y="4126468"/>
            <a:ext cx="501372" cy="501372"/>
          </a:xfrm>
          <a:prstGeom prst="rect">
            <a:avLst/>
          </a:prstGeom>
        </p:spPr>
      </p:pic>
      <p:sp>
        <p:nvSpPr>
          <p:cNvPr id="6" name="Text 2">
            <a:extLst>
              <a:ext uri="{FF2B5EF4-FFF2-40B4-BE49-F238E27FC236}">
                <a16:creationId xmlns:a16="http://schemas.microsoft.com/office/drawing/2014/main" id="{5CB39E75-FBC2-7B4C-0E59-EA8AEBEB008F}"/>
              </a:ext>
            </a:extLst>
          </p:cNvPr>
          <p:cNvSpPr/>
          <p:nvPr/>
        </p:nvSpPr>
        <p:spPr>
          <a:xfrm>
            <a:off x="1496735" y="4267438"/>
            <a:ext cx="2393990" cy="261104"/>
          </a:xfrm>
          <a:prstGeom prst="rect">
            <a:avLst/>
          </a:prstGeom>
          <a:noFill/>
          <a:ln/>
        </p:spPr>
        <p:txBody>
          <a:bodyPr wrap="none" lIns="0" tIns="0" rIns="0" bIns="0" rtlCol="0" anchor="t"/>
          <a:lstStyle/>
          <a:p>
            <a:pPr marL="0" indent="0" algn="l">
              <a:lnSpc>
                <a:spcPts val="2050"/>
              </a:lnSpc>
              <a:buNone/>
            </a:pPr>
            <a:r>
              <a:rPr lang="fr-FR" sz="1600" noProof="0" dirty="0">
                <a:solidFill>
                  <a:srgbClr val="49495A"/>
                </a:solidFill>
                <a:latin typeface="Libre Baskerville" pitchFamily="34" charset="0"/>
                <a:ea typeface="Libre Baskerville" pitchFamily="34" charset="-122"/>
                <a:cs typeface="Libre Baskerville" pitchFamily="34" charset="-120"/>
              </a:rPr>
              <a:t>Visualisation sur Carte</a:t>
            </a:r>
            <a:endParaRPr lang="fr-FR" sz="1600" noProof="0" dirty="0"/>
          </a:p>
        </p:txBody>
      </p:sp>
      <p:sp>
        <p:nvSpPr>
          <p:cNvPr id="7" name="Text 3">
            <a:extLst>
              <a:ext uri="{FF2B5EF4-FFF2-40B4-BE49-F238E27FC236}">
                <a16:creationId xmlns:a16="http://schemas.microsoft.com/office/drawing/2014/main" id="{3DF32D8B-6AC5-5DC6-2C75-92D4D34BEDB4}"/>
              </a:ext>
            </a:extLst>
          </p:cNvPr>
          <p:cNvSpPr/>
          <p:nvPr/>
        </p:nvSpPr>
        <p:spPr>
          <a:xfrm>
            <a:off x="1496735" y="4628793"/>
            <a:ext cx="5714048" cy="1069658"/>
          </a:xfrm>
          <a:prstGeom prst="rect">
            <a:avLst/>
          </a:prstGeom>
          <a:noFill/>
          <a:ln/>
        </p:spPr>
        <p:txBody>
          <a:bodyPr wrap="square" lIns="0" tIns="0" rIns="0" bIns="0" rtlCol="0" anchor="t"/>
          <a:lstStyle/>
          <a:p>
            <a:pPr marL="0" indent="0" algn="l">
              <a:lnSpc>
                <a:spcPts val="2100"/>
              </a:lnSpc>
              <a:buNone/>
            </a:pPr>
            <a:r>
              <a:rPr lang="fr-FR" sz="1300" noProof="0" dirty="0">
                <a:solidFill>
                  <a:srgbClr val="49495A"/>
                </a:solidFill>
                <a:latin typeface="Open Sans" pitchFamily="34" charset="0"/>
                <a:ea typeface="Open Sans" pitchFamily="34" charset="-122"/>
                <a:cs typeface="Open Sans" pitchFamily="34" charset="-120"/>
              </a:rPr>
              <a:t>Une carte interactive, intégrant des bibliothèques comme Folium, affiche la position actuelle du véhicule en temps réel. L'historique des trajets peut également être visualisé, permettant de retracer les déplacements sur une période donnée.</a:t>
            </a:r>
            <a:endParaRPr lang="fr-FR" sz="1300" noProof="0" dirty="0"/>
          </a:p>
        </p:txBody>
      </p:sp>
      <p:pic>
        <p:nvPicPr>
          <p:cNvPr id="8" name="Image 2" descr="preencoded.png">
            <a:extLst>
              <a:ext uri="{FF2B5EF4-FFF2-40B4-BE49-F238E27FC236}">
                <a16:creationId xmlns:a16="http://schemas.microsoft.com/office/drawing/2014/main" id="{1FEAD1A8-B916-AE0C-EC5D-705018DAEE82}"/>
              </a:ext>
            </a:extLst>
          </p:cNvPr>
          <p:cNvPicPr>
            <a:picLocks noChangeAspect="1"/>
          </p:cNvPicPr>
          <p:nvPr/>
        </p:nvPicPr>
        <p:blipFill>
          <a:blip r:embed="rId3"/>
          <a:stretch>
            <a:fillRect/>
          </a:stretch>
        </p:blipFill>
        <p:spPr>
          <a:xfrm>
            <a:off x="7419618" y="4126468"/>
            <a:ext cx="501372" cy="501372"/>
          </a:xfrm>
          <a:prstGeom prst="rect">
            <a:avLst/>
          </a:prstGeom>
        </p:spPr>
      </p:pic>
      <p:sp>
        <p:nvSpPr>
          <p:cNvPr id="9" name="Text 4">
            <a:extLst>
              <a:ext uri="{FF2B5EF4-FFF2-40B4-BE49-F238E27FC236}">
                <a16:creationId xmlns:a16="http://schemas.microsoft.com/office/drawing/2014/main" id="{0AE0174A-C5BC-5F70-C138-86AAAAE44975}"/>
              </a:ext>
            </a:extLst>
          </p:cNvPr>
          <p:cNvSpPr/>
          <p:nvPr/>
        </p:nvSpPr>
        <p:spPr>
          <a:xfrm>
            <a:off x="8129826" y="4267438"/>
            <a:ext cx="2248614" cy="261104"/>
          </a:xfrm>
          <a:prstGeom prst="rect">
            <a:avLst/>
          </a:prstGeom>
          <a:noFill/>
          <a:ln/>
        </p:spPr>
        <p:txBody>
          <a:bodyPr wrap="none" lIns="0" tIns="0" rIns="0" bIns="0" rtlCol="0" anchor="t"/>
          <a:lstStyle/>
          <a:p>
            <a:pPr marL="0" indent="0" algn="l">
              <a:lnSpc>
                <a:spcPts val="2050"/>
              </a:lnSpc>
              <a:buNone/>
            </a:pPr>
            <a:r>
              <a:rPr lang="fr-FR" sz="1600" noProof="0" dirty="0">
                <a:solidFill>
                  <a:srgbClr val="49495A"/>
                </a:solidFill>
                <a:latin typeface="Libre Baskerville" pitchFamily="34" charset="0"/>
                <a:ea typeface="Libre Baskerville" pitchFamily="34" charset="-122"/>
                <a:cs typeface="Libre Baskerville" pitchFamily="34" charset="-120"/>
              </a:rPr>
              <a:t>Panneau de Contrôle</a:t>
            </a:r>
            <a:endParaRPr lang="fr-FR" sz="1600" noProof="0" dirty="0"/>
          </a:p>
        </p:txBody>
      </p:sp>
      <p:sp>
        <p:nvSpPr>
          <p:cNvPr id="10" name="Text 5">
            <a:extLst>
              <a:ext uri="{FF2B5EF4-FFF2-40B4-BE49-F238E27FC236}">
                <a16:creationId xmlns:a16="http://schemas.microsoft.com/office/drawing/2014/main" id="{A103DA17-9509-8725-9201-E64CC8B20CBA}"/>
              </a:ext>
            </a:extLst>
          </p:cNvPr>
          <p:cNvSpPr/>
          <p:nvPr/>
        </p:nvSpPr>
        <p:spPr>
          <a:xfrm>
            <a:off x="8129826" y="4628793"/>
            <a:ext cx="5714048" cy="1069658"/>
          </a:xfrm>
          <a:prstGeom prst="rect">
            <a:avLst/>
          </a:prstGeom>
          <a:noFill/>
          <a:ln/>
        </p:spPr>
        <p:txBody>
          <a:bodyPr wrap="square" lIns="0" tIns="0" rIns="0" bIns="0" rtlCol="0" anchor="t"/>
          <a:lstStyle/>
          <a:p>
            <a:pPr marL="0" indent="0" algn="l">
              <a:lnSpc>
                <a:spcPts val="2100"/>
              </a:lnSpc>
              <a:buNone/>
            </a:pPr>
            <a:r>
              <a:rPr lang="fr-FR" sz="1300" noProof="0" dirty="0">
                <a:solidFill>
                  <a:srgbClr val="49495A"/>
                </a:solidFill>
                <a:latin typeface="Open Sans" pitchFamily="34" charset="0"/>
                <a:ea typeface="Open Sans" pitchFamily="34" charset="-122"/>
                <a:cs typeface="Open Sans" pitchFamily="34" charset="-120"/>
              </a:rPr>
              <a:t>Des boutons clairement identifiés pour "Démarrer Moteur" et "Arrêter Moteur" permettent d'envoyer des commandes à distance. D'autres contrôles peuvent être ajoutés pour gérer les phares, le verrouillage des portes, ou l'activation de l'alarme.</a:t>
            </a:r>
            <a:endParaRPr lang="fr-FR" sz="1300" noProof="0" dirty="0"/>
          </a:p>
        </p:txBody>
      </p:sp>
      <p:pic>
        <p:nvPicPr>
          <p:cNvPr id="11" name="Image 3" descr="preencoded.png">
            <a:extLst>
              <a:ext uri="{FF2B5EF4-FFF2-40B4-BE49-F238E27FC236}">
                <a16:creationId xmlns:a16="http://schemas.microsoft.com/office/drawing/2014/main" id="{E1A32985-FDE5-4E9D-172B-3C77E2291C1D}"/>
              </a:ext>
            </a:extLst>
          </p:cNvPr>
          <p:cNvPicPr>
            <a:picLocks noChangeAspect="1"/>
          </p:cNvPicPr>
          <p:nvPr/>
        </p:nvPicPr>
        <p:blipFill>
          <a:blip r:embed="rId4"/>
          <a:stretch>
            <a:fillRect/>
          </a:stretch>
        </p:blipFill>
        <p:spPr>
          <a:xfrm>
            <a:off x="786527" y="6116241"/>
            <a:ext cx="501372" cy="501372"/>
          </a:xfrm>
          <a:prstGeom prst="rect">
            <a:avLst/>
          </a:prstGeom>
        </p:spPr>
      </p:pic>
      <p:sp>
        <p:nvSpPr>
          <p:cNvPr id="12" name="Text 6">
            <a:extLst>
              <a:ext uri="{FF2B5EF4-FFF2-40B4-BE49-F238E27FC236}">
                <a16:creationId xmlns:a16="http://schemas.microsoft.com/office/drawing/2014/main" id="{8FDE6867-17D4-D0D4-2580-FA7BA0FF5EF9}"/>
              </a:ext>
            </a:extLst>
          </p:cNvPr>
          <p:cNvSpPr/>
          <p:nvPr/>
        </p:nvSpPr>
        <p:spPr>
          <a:xfrm>
            <a:off x="1496735" y="6257211"/>
            <a:ext cx="2455307" cy="261104"/>
          </a:xfrm>
          <a:prstGeom prst="rect">
            <a:avLst/>
          </a:prstGeom>
          <a:noFill/>
          <a:ln/>
        </p:spPr>
        <p:txBody>
          <a:bodyPr wrap="none" lIns="0" tIns="0" rIns="0" bIns="0" rtlCol="0" anchor="t"/>
          <a:lstStyle/>
          <a:p>
            <a:pPr marL="0" indent="0" algn="l">
              <a:lnSpc>
                <a:spcPts val="2050"/>
              </a:lnSpc>
              <a:buNone/>
            </a:pPr>
            <a:r>
              <a:rPr lang="fr-FR" sz="1600" noProof="0" dirty="0">
                <a:solidFill>
                  <a:srgbClr val="49495A"/>
                </a:solidFill>
                <a:latin typeface="Libre Baskerville" pitchFamily="34" charset="0"/>
                <a:ea typeface="Libre Baskerville" pitchFamily="34" charset="-122"/>
                <a:cs typeface="Libre Baskerville" pitchFamily="34" charset="-120"/>
              </a:rPr>
              <a:t>Affichage des Capteurs</a:t>
            </a:r>
            <a:endParaRPr lang="fr-FR" sz="1600" noProof="0" dirty="0"/>
          </a:p>
        </p:txBody>
      </p:sp>
      <p:sp>
        <p:nvSpPr>
          <p:cNvPr id="13" name="Text 7">
            <a:extLst>
              <a:ext uri="{FF2B5EF4-FFF2-40B4-BE49-F238E27FC236}">
                <a16:creationId xmlns:a16="http://schemas.microsoft.com/office/drawing/2014/main" id="{18994D30-69EA-7AEF-546D-547BF41DC538}"/>
              </a:ext>
            </a:extLst>
          </p:cNvPr>
          <p:cNvSpPr/>
          <p:nvPr/>
        </p:nvSpPr>
        <p:spPr>
          <a:xfrm>
            <a:off x="1496735" y="6618565"/>
            <a:ext cx="5714048" cy="1069658"/>
          </a:xfrm>
          <a:prstGeom prst="rect">
            <a:avLst/>
          </a:prstGeom>
          <a:noFill/>
          <a:ln/>
        </p:spPr>
        <p:txBody>
          <a:bodyPr wrap="square" lIns="0" tIns="0" rIns="0" bIns="0" rtlCol="0" anchor="t"/>
          <a:lstStyle/>
          <a:p>
            <a:pPr marL="0" indent="0" algn="l">
              <a:lnSpc>
                <a:spcPts val="2100"/>
              </a:lnSpc>
              <a:buNone/>
            </a:pPr>
            <a:r>
              <a:rPr lang="fr-FR" sz="1300" noProof="0" dirty="0">
                <a:solidFill>
                  <a:srgbClr val="49495A"/>
                </a:solidFill>
                <a:latin typeface="Open Sans" pitchFamily="34" charset="0"/>
                <a:ea typeface="Open Sans" pitchFamily="34" charset="-122"/>
                <a:cs typeface="Open Sans" pitchFamily="34" charset="-120"/>
              </a:rPr>
              <a:t>Un tableau de bord affiche les données en temps réel provenant des capteurs du véhicule : niveau de carburant, température du moteur, état des portes, tension de la batterie, etc. Cela permet une surveillance complète de l'état du véhicule.</a:t>
            </a:r>
            <a:endParaRPr lang="fr-FR" sz="1300" noProof="0" dirty="0"/>
          </a:p>
        </p:txBody>
      </p:sp>
      <p:pic>
        <p:nvPicPr>
          <p:cNvPr id="14" name="Image 4" descr="preencoded.png">
            <a:extLst>
              <a:ext uri="{FF2B5EF4-FFF2-40B4-BE49-F238E27FC236}">
                <a16:creationId xmlns:a16="http://schemas.microsoft.com/office/drawing/2014/main" id="{F63BDD71-DD35-DC24-7FF9-D3085213B8D5}"/>
              </a:ext>
            </a:extLst>
          </p:cNvPr>
          <p:cNvPicPr>
            <a:picLocks noChangeAspect="1"/>
          </p:cNvPicPr>
          <p:nvPr/>
        </p:nvPicPr>
        <p:blipFill>
          <a:blip r:embed="rId5"/>
          <a:stretch>
            <a:fillRect/>
          </a:stretch>
        </p:blipFill>
        <p:spPr>
          <a:xfrm>
            <a:off x="7419618" y="6116241"/>
            <a:ext cx="501372" cy="501372"/>
          </a:xfrm>
          <a:prstGeom prst="rect">
            <a:avLst/>
          </a:prstGeom>
        </p:spPr>
      </p:pic>
      <p:sp>
        <p:nvSpPr>
          <p:cNvPr id="15" name="Text 8">
            <a:extLst>
              <a:ext uri="{FF2B5EF4-FFF2-40B4-BE49-F238E27FC236}">
                <a16:creationId xmlns:a16="http://schemas.microsoft.com/office/drawing/2014/main" id="{0E1A3D9F-578B-11B1-A17B-F27EBD136F03}"/>
              </a:ext>
            </a:extLst>
          </p:cNvPr>
          <p:cNvSpPr/>
          <p:nvPr/>
        </p:nvSpPr>
        <p:spPr>
          <a:xfrm>
            <a:off x="8129826" y="6257211"/>
            <a:ext cx="2816662" cy="261104"/>
          </a:xfrm>
          <a:prstGeom prst="rect">
            <a:avLst/>
          </a:prstGeom>
          <a:noFill/>
          <a:ln/>
        </p:spPr>
        <p:txBody>
          <a:bodyPr wrap="none" lIns="0" tIns="0" rIns="0" bIns="0" rtlCol="0" anchor="t"/>
          <a:lstStyle/>
          <a:p>
            <a:pPr marL="0" indent="0" algn="l">
              <a:lnSpc>
                <a:spcPts val="2050"/>
              </a:lnSpc>
              <a:buNone/>
            </a:pPr>
            <a:r>
              <a:rPr lang="fr-FR" sz="1600" noProof="0" dirty="0">
                <a:solidFill>
                  <a:srgbClr val="49495A"/>
                </a:solidFill>
                <a:latin typeface="Libre Baskerville" pitchFamily="34" charset="0"/>
                <a:ea typeface="Libre Baskerville" pitchFamily="34" charset="-122"/>
                <a:cs typeface="Libre Baskerville" pitchFamily="34" charset="-120"/>
              </a:rPr>
              <a:t>Historique des Opérations</a:t>
            </a:r>
            <a:endParaRPr lang="fr-FR" sz="1600" noProof="0" dirty="0"/>
          </a:p>
        </p:txBody>
      </p:sp>
      <p:sp>
        <p:nvSpPr>
          <p:cNvPr id="16" name="Text 9">
            <a:extLst>
              <a:ext uri="{FF2B5EF4-FFF2-40B4-BE49-F238E27FC236}">
                <a16:creationId xmlns:a16="http://schemas.microsoft.com/office/drawing/2014/main" id="{E83D12FA-DA9B-D46E-E947-B979CC2B579B}"/>
              </a:ext>
            </a:extLst>
          </p:cNvPr>
          <p:cNvSpPr/>
          <p:nvPr/>
        </p:nvSpPr>
        <p:spPr>
          <a:xfrm>
            <a:off x="8129826" y="6618565"/>
            <a:ext cx="5714048" cy="802243"/>
          </a:xfrm>
          <a:prstGeom prst="rect">
            <a:avLst/>
          </a:prstGeom>
          <a:noFill/>
          <a:ln/>
        </p:spPr>
        <p:txBody>
          <a:bodyPr wrap="square" lIns="0" tIns="0" rIns="0" bIns="0" rtlCol="0" anchor="t"/>
          <a:lstStyle/>
          <a:p>
            <a:pPr marL="0" indent="0" algn="l">
              <a:lnSpc>
                <a:spcPts val="2100"/>
              </a:lnSpc>
              <a:buNone/>
            </a:pPr>
            <a:r>
              <a:rPr lang="fr-FR" sz="1300" noProof="0" dirty="0">
                <a:solidFill>
                  <a:srgbClr val="49495A"/>
                </a:solidFill>
                <a:latin typeface="Open Sans" pitchFamily="34" charset="0"/>
                <a:ea typeface="Open Sans" pitchFamily="34" charset="-122"/>
                <a:cs typeface="Open Sans" pitchFamily="34" charset="-120"/>
              </a:rPr>
              <a:t>Un journal des événements enregistre toutes les commandes envoyées, les alertes reçues et les changements d'état du véhicule, offrant une traçabilité complète des interactions.</a:t>
            </a:r>
            <a:endParaRPr lang="fr-FR" sz="1300" noProof="0" dirty="0"/>
          </a:p>
        </p:txBody>
      </p:sp>
      <p:pic>
        <p:nvPicPr>
          <p:cNvPr id="18" name="Image 17">
            <a:extLst>
              <a:ext uri="{FF2B5EF4-FFF2-40B4-BE49-F238E27FC236}">
                <a16:creationId xmlns:a16="http://schemas.microsoft.com/office/drawing/2014/main" id="{848FAE91-9205-1576-F480-E376E82DB852}"/>
              </a:ext>
            </a:extLst>
          </p:cNvPr>
          <p:cNvPicPr>
            <a:picLocks noChangeAspect="1"/>
          </p:cNvPicPr>
          <p:nvPr/>
        </p:nvPicPr>
        <p:blipFill>
          <a:blip r:embed="rId6"/>
          <a:srcRect b="37532"/>
          <a:stretch>
            <a:fillRect/>
          </a:stretch>
        </p:blipFill>
        <p:spPr>
          <a:xfrm>
            <a:off x="0" y="30466"/>
            <a:ext cx="14630400" cy="2499970"/>
          </a:xfrm>
          <a:prstGeom prst="rect">
            <a:avLst/>
          </a:prstGeom>
        </p:spPr>
      </p:pic>
    </p:spTree>
    <p:extLst>
      <p:ext uri="{BB962C8B-B14F-4D97-AF65-F5344CB8AC3E}">
        <p14:creationId xmlns:p14="http://schemas.microsoft.com/office/powerpoint/2010/main" val="2666438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FA54-311F-94A8-AB38-8BC56BE72966}"/>
            </a:ext>
          </a:extLst>
        </p:cNvPr>
        <p:cNvGrpSpPr/>
        <p:nvPr/>
      </p:nvGrpSpPr>
      <p:grpSpPr>
        <a:xfrm>
          <a:off x="0" y="0"/>
          <a:ext cx="0" cy="0"/>
          <a:chOff x="0" y="0"/>
          <a:chExt cx="0" cy="0"/>
        </a:xfrm>
      </p:grpSpPr>
      <p:sp>
        <p:nvSpPr>
          <p:cNvPr id="11" name="Text 6">
            <a:extLst>
              <a:ext uri="{FF2B5EF4-FFF2-40B4-BE49-F238E27FC236}">
                <a16:creationId xmlns:a16="http://schemas.microsoft.com/office/drawing/2014/main" id="{60459249-8E5B-7287-B57F-30C1C519E292}"/>
              </a:ext>
            </a:extLst>
          </p:cNvPr>
          <p:cNvSpPr/>
          <p:nvPr/>
        </p:nvSpPr>
        <p:spPr>
          <a:xfrm>
            <a:off x="1327149" y="582814"/>
            <a:ext cx="5657851" cy="425095"/>
          </a:xfrm>
          <a:prstGeom prst="rect">
            <a:avLst/>
          </a:prstGeom>
          <a:noFill/>
          <a:ln/>
        </p:spPr>
        <p:txBody>
          <a:bodyPr wrap="none" lIns="0" tIns="0" rIns="0" bIns="0" rtlCol="0" anchor="t"/>
          <a:lstStyle/>
          <a:p>
            <a:pPr>
              <a:lnSpc>
                <a:spcPts val="1550"/>
              </a:lnSpc>
            </a:pPr>
            <a:r>
              <a:rPr lang="fr-FR" sz="2800" dirty="0">
                <a:solidFill>
                  <a:srgbClr val="000000"/>
                </a:solidFill>
                <a:latin typeface="Roboto Slab" pitchFamily="34" charset="0"/>
                <a:ea typeface="Roboto Slab" pitchFamily="34" charset="-122"/>
                <a:cs typeface="Roboto Slab" pitchFamily="34" charset="-120"/>
              </a:rPr>
              <a:t>🗺️</a:t>
            </a:r>
            <a:r>
              <a:rPr lang="fr-FR" sz="2800" dirty="0">
                <a:solidFill>
                  <a:srgbClr val="15213F"/>
                </a:solidFill>
                <a:latin typeface="Roboto Slab" pitchFamily="34" charset="0"/>
                <a:ea typeface="Roboto Slab" pitchFamily="34" charset="-122"/>
                <a:cs typeface="Roboto Slab" pitchFamily="34" charset="-120"/>
              </a:rPr>
              <a:t> Visualisation via Dashboard</a:t>
            </a:r>
            <a:endParaRPr lang="fr-FR" sz="2800" dirty="0"/>
          </a:p>
        </p:txBody>
      </p:sp>
      <p:pic>
        <p:nvPicPr>
          <p:cNvPr id="2" name="Picture 5">
            <a:extLst>
              <a:ext uri="{FF2B5EF4-FFF2-40B4-BE49-F238E27FC236}">
                <a16:creationId xmlns:a16="http://schemas.microsoft.com/office/drawing/2014/main" id="{71DA8D71-D1D6-495A-3E29-121F26B2DB5A}"/>
              </a:ext>
            </a:extLst>
          </p:cNvPr>
          <p:cNvPicPr>
            <a:picLocks noChangeAspect="1"/>
          </p:cNvPicPr>
          <p:nvPr/>
        </p:nvPicPr>
        <p:blipFill>
          <a:blip r:embed="rId2"/>
          <a:stretch>
            <a:fillRect/>
          </a:stretch>
        </p:blipFill>
        <p:spPr>
          <a:xfrm>
            <a:off x="0" y="892957"/>
            <a:ext cx="14630400" cy="7336643"/>
          </a:xfrm>
          <a:prstGeom prst="rect">
            <a:avLst/>
          </a:prstGeom>
        </p:spPr>
      </p:pic>
    </p:spTree>
    <p:extLst>
      <p:ext uri="{BB962C8B-B14F-4D97-AF65-F5344CB8AC3E}">
        <p14:creationId xmlns:p14="http://schemas.microsoft.com/office/powerpoint/2010/main" val="248698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0D115-079A-2D90-60EC-5F894B70EFE0}"/>
            </a:ext>
          </a:extLst>
        </p:cNvPr>
        <p:cNvGrpSpPr/>
        <p:nvPr/>
      </p:nvGrpSpPr>
      <p:grpSpPr>
        <a:xfrm>
          <a:off x="0" y="0"/>
          <a:ext cx="0" cy="0"/>
          <a:chOff x="0" y="0"/>
          <a:chExt cx="0" cy="0"/>
        </a:xfrm>
      </p:grpSpPr>
      <p:sp>
        <p:nvSpPr>
          <p:cNvPr id="11" name="Text 6">
            <a:extLst>
              <a:ext uri="{FF2B5EF4-FFF2-40B4-BE49-F238E27FC236}">
                <a16:creationId xmlns:a16="http://schemas.microsoft.com/office/drawing/2014/main" id="{D3E4C6A4-0D22-154D-A14B-7DD1864862A9}"/>
              </a:ext>
            </a:extLst>
          </p:cNvPr>
          <p:cNvSpPr/>
          <p:nvPr/>
        </p:nvSpPr>
        <p:spPr>
          <a:xfrm>
            <a:off x="1327149" y="614919"/>
            <a:ext cx="5988051" cy="254676"/>
          </a:xfrm>
          <a:prstGeom prst="rect">
            <a:avLst/>
          </a:prstGeom>
          <a:noFill/>
          <a:ln/>
        </p:spPr>
        <p:txBody>
          <a:bodyPr wrap="none" lIns="0" tIns="0" rIns="0" bIns="0" rtlCol="0" anchor="t"/>
          <a:lstStyle/>
          <a:p>
            <a:pPr>
              <a:lnSpc>
                <a:spcPts val="1550"/>
              </a:lnSpc>
            </a:pPr>
            <a:r>
              <a:rPr lang="fr-FR" sz="2800" dirty="0">
                <a:solidFill>
                  <a:srgbClr val="000000"/>
                </a:solidFill>
                <a:latin typeface="Roboto Slab" pitchFamily="34" charset="0"/>
                <a:ea typeface="Roboto Slab" pitchFamily="34" charset="-122"/>
                <a:cs typeface="Roboto Slab" pitchFamily="34" charset="-120"/>
              </a:rPr>
              <a:t>🔧</a:t>
            </a:r>
            <a:r>
              <a:rPr lang="fr-FR" sz="2800" dirty="0">
                <a:solidFill>
                  <a:srgbClr val="15213F"/>
                </a:solidFill>
                <a:latin typeface="Roboto Slab" pitchFamily="34" charset="0"/>
                <a:ea typeface="Roboto Slab" pitchFamily="34" charset="-122"/>
                <a:cs typeface="Roboto Slab" pitchFamily="34" charset="-120"/>
              </a:rPr>
              <a:t> Contrôle Moteur et Verrouillage</a:t>
            </a:r>
            <a:endParaRPr lang="fr-FR" sz="2800" dirty="0"/>
          </a:p>
        </p:txBody>
      </p:sp>
      <p:pic>
        <p:nvPicPr>
          <p:cNvPr id="14" name="Image 13">
            <a:extLst>
              <a:ext uri="{FF2B5EF4-FFF2-40B4-BE49-F238E27FC236}">
                <a16:creationId xmlns:a16="http://schemas.microsoft.com/office/drawing/2014/main" id="{C57714E8-DA37-AE56-50F4-A4999E5228D4}"/>
              </a:ext>
            </a:extLst>
          </p:cNvPr>
          <p:cNvPicPr>
            <a:picLocks noChangeAspect="1"/>
          </p:cNvPicPr>
          <p:nvPr/>
        </p:nvPicPr>
        <p:blipFill>
          <a:blip r:embed="rId2"/>
          <a:stretch>
            <a:fillRect/>
          </a:stretch>
        </p:blipFill>
        <p:spPr>
          <a:xfrm>
            <a:off x="1327149" y="869595"/>
            <a:ext cx="11976100" cy="4910992"/>
          </a:xfrm>
          <a:prstGeom prst="rect">
            <a:avLst/>
          </a:prstGeom>
        </p:spPr>
      </p:pic>
      <p:sp>
        <p:nvSpPr>
          <p:cNvPr id="3" name="Text 3">
            <a:extLst>
              <a:ext uri="{FF2B5EF4-FFF2-40B4-BE49-F238E27FC236}">
                <a16:creationId xmlns:a16="http://schemas.microsoft.com/office/drawing/2014/main" id="{B63C1685-BCD5-D6C7-89E8-3203BD14DAFA}"/>
              </a:ext>
            </a:extLst>
          </p:cNvPr>
          <p:cNvSpPr/>
          <p:nvPr/>
        </p:nvSpPr>
        <p:spPr>
          <a:xfrm>
            <a:off x="1218090" y="6096599"/>
            <a:ext cx="3697605" cy="760133"/>
          </a:xfrm>
          <a:prstGeom prst="rect">
            <a:avLst/>
          </a:prstGeom>
          <a:noFill/>
          <a:ln/>
        </p:spPr>
        <p:txBody>
          <a:bodyPr wrap="square" lIns="0" tIns="0" rIns="0" bIns="0" rtlCol="0" anchor="t"/>
          <a:lstStyle/>
          <a:p>
            <a:pPr algn="justLow">
              <a:buSzPct val="100000"/>
            </a:pPr>
            <a:r>
              <a:rPr lang="fr-FR" sz="1600" b="1" noProof="0" dirty="0">
                <a:solidFill>
                  <a:srgbClr val="15213F"/>
                </a:solidFill>
                <a:latin typeface="Roboto" pitchFamily="34" charset="0"/>
                <a:ea typeface="Roboto" pitchFamily="34" charset="-122"/>
                <a:cs typeface="Roboto" pitchFamily="34" charset="-120"/>
              </a:rPr>
              <a:t>Démarrer/Arrêter le moteur</a:t>
            </a:r>
            <a:r>
              <a:rPr lang="fr-FR" sz="1600" noProof="0" dirty="0">
                <a:solidFill>
                  <a:srgbClr val="15213F"/>
                </a:solidFill>
                <a:latin typeface="Roboto" pitchFamily="34" charset="0"/>
                <a:ea typeface="Roboto" pitchFamily="34" charset="-122"/>
                <a:cs typeface="Roboto" pitchFamily="34" charset="-120"/>
              </a:rPr>
              <a:t>: Utile pour la gestion de l'accès ou la coupure à distance en cas de vol.</a:t>
            </a:r>
            <a:endParaRPr lang="fr-FR" sz="1600" noProof="0" dirty="0"/>
          </a:p>
        </p:txBody>
      </p:sp>
      <p:sp>
        <p:nvSpPr>
          <p:cNvPr id="4" name="Text 4">
            <a:extLst>
              <a:ext uri="{FF2B5EF4-FFF2-40B4-BE49-F238E27FC236}">
                <a16:creationId xmlns:a16="http://schemas.microsoft.com/office/drawing/2014/main" id="{A4B6F879-0A3E-9118-ABA3-8FE3525B9E05}"/>
              </a:ext>
            </a:extLst>
          </p:cNvPr>
          <p:cNvSpPr/>
          <p:nvPr/>
        </p:nvSpPr>
        <p:spPr>
          <a:xfrm>
            <a:off x="9605644" y="6035263"/>
            <a:ext cx="3697605" cy="760133"/>
          </a:xfrm>
          <a:prstGeom prst="rect">
            <a:avLst/>
          </a:prstGeom>
          <a:noFill/>
          <a:ln/>
        </p:spPr>
        <p:txBody>
          <a:bodyPr wrap="square" lIns="0" tIns="0" rIns="0" bIns="0" rtlCol="0" anchor="t"/>
          <a:lstStyle/>
          <a:p>
            <a:pPr>
              <a:buSzPct val="100000"/>
            </a:pPr>
            <a:r>
              <a:rPr lang="fr-FR" sz="1600" b="1" noProof="0" dirty="0">
                <a:solidFill>
                  <a:srgbClr val="15213F"/>
                </a:solidFill>
                <a:latin typeface="Roboto" pitchFamily="34" charset="0"/>
                <a:ea typeface="Roboto" pitchFamily="34" charset="-122"/>
                <a:cs typeface="Roboto" pitchFamily="34" charset="-120"/>
              </a:rPr>
              <a:t>Ver</a:t>
            </a:r>
            <a:r>
              <a:rPr lang="fr-FR" sz="1600" dirty="0">
                <a:solidFill>
                  <a:srgbClr val="15213F"/>
                </a:solidFill>
                <a:latin typeface="Roboto" pitchFamily="34" charset="0"/>
                <a:ea typeface="Roboto" pitchFamily="34" charset="-122"/>
                <a:cs typeface="Roboto" pitchFamily="34" charset="-120"/>
              </a:rPr>
              <a:t>Ajoute</a:t>
            </a:r>
            <a:r>
              <a:rPr lang="fr-FR" sz="1600" b="1" noProof="0" dirty="0">
                <a:solidFill>
                  <a:srgbClr val="15213F"/>
                </a:solidFill>
                <a:latin typeface="Roboto" pitchFamily="34" charset="0"/>
                <a:ea typeface="Roboto" pitchFamily="34" charset="-122"/>
                <a:cs typeface="Roboto" pitchFamily="34" charset="-120"/>
              </a:rPr>
              <a:t>rouiller/Déverrouiller les portes</a:t>
            </a:r>
            <a:r>
              <a:rPr lang="fr-FR" sz="1600" noProof="0" dirty="0">
                <a:solidFill>
                  <a:srgbClr val="15213F"/>
                </a:solidFill>
                <a:latin typeface="Roboto" pitchFamily="34" charset="0"/>
                <a:ea typeface="Roboto" pitchFamily="34" charset="-122"/>
                <a:cs typeface="Roboto" pitchFamily="34" charset="-120"/>
              </a:rPr>
              <a:t>: une couche de sécurité ou de commodité pour l'accès.</a:t>
            </a:r>
            <a:endParaRPr lang="fr-FR" sz="1600" noProof="0" dirty="0"/>
          </a:p>
        </p:txBody>
      </p:sp>
      <p:sp>
        <p:nvSpPr>
          <p:cNvPr id="5" name="Text 5">
            <a:extLst>
              <a:ext uri="{FF2B5EF4-FFF2-40B4-BE49-F238E27FC236}">
                <a16:creationId xmlns:a16="http://schemas.microsoft.com/office/drawing/2014/main" id="{5AFF4687-8705-8629-68E5-E9065CEC2FB4}"/>
              </a:ext>
            </a:extLst>
          </p:cNvPr>
          <p:cNvSpPr/>
          <p:nvPr/>
        </p:nvSpPr>
        <p:spPr>
          <a:xfrm>
            <a:off x="4638675" y="7360005"/>
            <a:ext cx="5353048" cy="666395"/>
          </a:xfrm>
          <a:prstGeom prst="rect">
            <a:avLst/>
          </a:prstGeom>
          <a:noFill/>
          <a:ln/>
        </p:spPr>
        <p:txBody>
          <a:bodyPr wrap="square" lIns="0" tIns="0" rIns="0" bIns="0" rtlCol="0" anchor="t"/>
          <a:lstStyle/>
          <a:p>
            <a:pPr algn="ctr">
              <a:lnSpc>
                <a:spcPts val="1600"/>
              </a:lnSpc>
            </a:pPr>
            <a:r>
              <a:rPr lang="fr-FR" sz="1600" dirty="0">
                <a:solidFill>
                  <a:srgbClr val="15213F"/>
                </a:solidFill>
                <a:latin typeface="Roboto" pitchFamily="34" charset="0"/>
                <a:ea typeface="Roboto" pitchFamily="34" charset="-122"/>
                <a:cs typeface="Roboto" pitchFamily="34" charset="-120"/>
              </a:rPr>
              <a:t>Chaque action déclenche une mise à jour du statut du véhicule dans la base de données et est enregistrée dans les journaux.</a:t>
            </a:r>
          </a:p>
        </p:txBody>
      </p:sp>
    </p:spTree>
    <p:extLst>
      <p:ext uri="{BB962C8B-B14F-4D97-AF65-F5344CB8AC3E}">
        <p14:creationId xmlns:p14="http://schemas.microsoft.com/office/powerpoint/2010/main" val="271531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23E0A-630C-3C3A-A881-871F574B8CC5}"/>
            </a:ext>
          </a:extLst>
        </p:cNvPr>
        <p:cNvGrpSpPr/>
        <p:nvPr/>
      </p:nvGrpSpPr>
      <p:grpSpPr>
        <a:xfrm>
          <a:off x="0" y="0"/>
          <a:ext cx="0" cy="0"/>
          <a:chOff x="0" y="0"/>
          <a:chExt cx="0" cy="0"/>
        </a:xfrm>
      </p:grpSpPr>
      <p:sp>
        <p:nvSpPr>
          <p:cNvPr id="11" name="Text 6">
            <a:extLst>
              <a:ext uri="{FF2B5EF4-FFF2-40B4-BE49-F238E27FC236}">
                <a16:creationId xmlns:a16="http://schemas.microsoft.com/office/drawing/2014/main" id="{D947B50E-531A-6A54-2CD8-8857503F7A15}"/>
              </a:ext>
            </a:extLst>
          </p:cNvPr>
          <p:cNvSpPr/>
          <p:nvPr/>
        </p:nvSpPr>
        <p:spPr>
          <a:xfrm>
            <a:off x="1327149" y="614919"/>
            <a:ext cx="3511551" cy="254676"/>
          </a:xfrm>
          <a:prstGeom prst="rect">
            <a:avLst/>
          </a:prstGeom>
          <a:noFill/>
          <a:ln/>
        </p:spPr>
        <p:txBody>
          <a:bodyPr wrap="none" lIns="0" tIns="0" rIns="0" bIns="0" rtlCol="0" anchor="t"/>
          <a:lstStyle/>
          <a:p>
            <a:pPr marL="0" indent="0" algn="l">
              <a:lnSpc>
                <a:spcPts val="1550"/>
              </a:lnSpc>
              <a:buNone/>
            </a:pPr>
            <a:r>
              <a:rPr lang="fr-FR" sz="2800" noProof="0" dirty="0">
                <a:solidFill>
                  <a:srgbClr val="000000"/>
                </a:solidFill>
                <a:latin typeface="Roboto Slab" pitchFamily="34" charset="0"/>
                <a:ea typeface="Roboto Slab" pitchFamily="34" charset="-122"/>
                <a:cs typeface="Roboto Slab" pitchFamily="34" charset="-120"/>
              </a:rPr>
              <a:t>🚨</a:t>
            </a:r>
            <a:r>
              <a:rPr lang="fr-FR" sz="2800" noProof="0" dirty="0">
                <a:solidFill>
                  <a:srgbClr val="15213F"/>
                </a:solidFill>
                <a:latin typeface="Roboto Slab" pitchFamily="34" charset="0"/>
                <a:ea typeface="Roboto Slab" pitchFamily="34" charset="-122"/>
                <a:cs typeface="Roboto Slab" pitchFamily="34" charset="-120"/>
              </a:rPr>
              <a:t> Arrêt d'Urgence</a:t>
            </a:r>
            <a:endParaRPr lang="fr-FR" sz="2800" noProof="0" dirty="0"/>
          </a:p>
        </p:txBody>
      </p:sp>
      <p:sp>
        <p:nvSpPr>
          <p:cNvPr id="12" name="Text 7">
            <a:extLst>
              <a:ext uri="{FF2B5EF4-FFF2-40B4-BE49-F238E27FC236}">
                <a16:creationId xmlns:a16="http://schemas.microsoft.com/office/drawing/2014/main" id="{70E59E4F-F571-14AA-43D4-769145F277E3}"/>
              </a:ext>
            </a:extLst>
          </p:cNvPr>
          <p:cNvSpPr/>
          <p:nvPr/>
        </p:nvSpPr>
        <p:spPr>
          <a:xfrm>
            <a:off x="2133441" y="5780588"/>
            <a:ext cx="4114959" cy="1834093"/>
          </a:xfrm>
          <a:prstGeom prst="rect">
            <a:avLst/>
          </a:prstGeom>
          <a:noFill/>
          <a:ln/>
        </p:spPr>
        <p:txBody>
          <a:bodyPr wrap="square" lIns="0" tIns="0" rIns="0" bIns="0" rtlCol="0" anchor="t"/>
          <a:lstStyle/>
          <a:p>
            <a:pPr marL="0" indent="0" algn="l">
              <a:lnSpc>
                <a:spcPct val="150000"/>
              </a:lnSpc>
              <a:buNone/>
            </a:pPr>
            <a:r>
              <a:rPr lang="fr-FR" sz="1600" noProof="0" dirty="0">
                <a:solidFill>
                  <a:srgbClr val="15213F"/>
                </a:solidFill>
                <a:latin typeface="Roboto" pitchFamily="34" charset="0"/>
                <a:ea typeface="Roboto" pitchFamily="34" charset="-122"/>
                <a:cs typeface="Roboto" pitchFamily="34" charset="-120"/>
              </a:rPr>
              <a:t>Une fonctionnalité critique est l'arrêt d'urgence, capable de couper le moteur et d'activer le freinage d'urgence dans des situations extrêmes. Cette commande est prioritaire et nécessite une confirmation.</a:t>
            </a:r>
            <a:endParaRPr lang="fr-FR" sz="1600" noProof="0" dirty="0"/>
          </a:p>
        </p:txBody>
      </p:sp>
      <p:sp>
        <p:nvSpPr>
          <p:cNvPr id="13" name="Shape 8">
            <a:extLst>
              <a:ext uri="{FF2B5EF4-FFF2-40B4-BE49-F238E27FC236}">
                <a16:creationId xmlns:a16="http://schemas.microsoft.com/office/drawing/2014/main" id="{102DE94A-DC34-FC73-9CF7-AEF50C841BC6}"/>
              </a:ext>
            </a:extLst>
          </p:cNvPr>
          <p:cNvSpPr/>
          <p:nvPr/>
        </p:nvSpPr>
        <p:spPr>
          <a:xfrm>
            <a:off x="7667545" y="5962897"/>
            <a:ext cx="3697605" cy="1397107"/>
          </a:xfrm>
          <a:prstGeom prst="roundRect">
            <a:avLst>
              <a:gd name="adj" fmla="val 1049"/>
            </a:avLst>
          </a:prstGeom>
          <a:solidFill>
            <a:srgbClr val="D7DFF4"/>
          </a:solidFill>
          <a:ln/>
        </p:spPr>
        <p:txBody>
          <a:bodyPr/>
          <a:lstStyle/>
          <a:p>
            <a:endParaRPr lang="fr-FR" noProof="0" dirty="0"/>
          </a:p>
        </p:txBody>
      </p:sp>
      <p:sp>
        <p:nvSpPr>
          <p:cNvPr id="15" name="Text 10">
            <a:extLst>
              <a:ext uri="{FF2B5EF4-FFF2-40B4-BE49-F238E27FC236}">
                <a16:creationId xmlns:a16="http://schemas.microsoft.com/office/drawing/2014/main" id="{D0722DE9-89EA-B6B9-F4F8-3A2DC98406A1}"/>
              </a:ext>
            </a:extLst>
          </p:cNvPr>
          <p:cNvSpPr/>
          <p:nvPr/>
        </p:nvSpPr>
        <p:spPr>
          <a:xfrm>
            <a:off x="7790061" y="6059577"/>
            <a:ext cx="3452574" cy="1275966"/>
          </a:xfrm>
          <a:prstGeom prst="rect">
            <a:avLst/>
          </a:prstGeom>
          <a:noFill/>
          <a:ln/>
        </p:spPr>
        <p:txBody>
          <a:bodyPr wrap="square" lIns="0" tIns="0" rIns="0" bIns="0" rtlCol="0" anchor="t"/>
          <a:lstStyle/>
          <a:p>
            <a:pPr marL="0" indent="0" algn="l">
              <a:lnSpc>
                <a:spcPts val="1600"/>
              </a:lnSpc>
              <a:buNone/>
            </a:pPr>
            <a:r>
              <a:rPr lang="fr-FR" sz="1400" noProof="0" dirty="0">
                <a:solidFill>
                  <a:srgbClr val="15213F"/>
                </a:solidFill>
                <a:highlight>
                  <a:srgbClr val="D7DFF4"/>
                </a:highlight>
                <a:latin typeface="Consolas" pitchFamily="34" charset="0"/>
                <a:ea typeface="Consolas" pitchFamily="34" charset="-122"/>
                <a:cs typeface="Consolas" pitchFamily="34" charset="-120"/>
              </a:rPr>
              <a:t># Exemple d'appel API pour l'arrêt d'urgencePOST </a:t>
            </a:r>
          </a:p>
          <a:p>
            <a:pPr marL="0" indent="0" algn="l">
              <a:lnSpc>
                <a:spcPts val="1600"/>
              </a:lnSpc>
              <a:buNone/>
            </a:pPr>
            <a:endParaRPr lang="fr-FR" sz="1400" noProof="0" dirty="0">
              <a:solidFill>
                <a:srgbClr val="15213F"/>
              </a:solidFill>
              <a:highlight>
                <a:srgbClr val="D7DFF4"/>
              </a:highlight>
              <a:latin typeface="Consolas" pitchFamily="34" charset="0"/>
              <a:ea typeface="Consolas" pitchFamily="34" charset="-122"/>
              <a:cs typeface="Consolas" pitchFamily="34" charset="-120"/>
            </a:endParaRPr>
          </a:p>
          <a:p>
            <a:pPr marL="0" indent="0" algn="l">
              <a:lnSpc>
                <a:spcPts val="1600"/>
              </a:lnSpc>
              <a:buNone/>
            </a:pPr>
            <a:r>
              <a:rPr lang="fr-FR" sz="1400" noProof="0" dirty="0">
                <a:solidFill>
                  <a:srgbClr val="15213F"/>
                </a:solidFill>
                <a:highlight>
                  <a:srgbClr val="D7DFF4"/>
                </a:highlight>
                <a:latin typeface="Consolas" pitchFamily="34" charset="0"/>
                <a:ea typeface="Consolas" pitchFamily="34" charset="-122"/>
                <a:cs typeface="Consolas" pitchFamily="34" charset="-120"/>
              </a:rPr>
              <a:t>/api/vehicle/{id}/emergency_stop{  </a:t>
            </a:r>
          </a:p>
          <a:p>
            <a:pPr marL="0" indent="0" algn="l">
              <a:lnSpc>
                <a:spcPts val="1600"/>
              </a:lnSpc>
              <a:buNone/>
            </a:pPr>
            <a:r>
              <a:rPr lang="fr-FR" sz="1400" dirty="0">
                <a:solidFill>
                  <a:srgbClr val="15213F"/>
                </a:solidFill>
                <a:highlight>
                  <a:srgbClr val="D7DFF4"/>
                </a:highlight>
                <a:latin typeface="Consolas" pitchFamily="34" charset="0"/>
                <a:ea typeface="Consolas" pitchFamily="34" charset="-122"/>
                <a:cs typeface="Consolas" pitchFamily="34" charset="-120"/>
              </a:rPr>
              <a:t>    </a:t>
            </a:r>
            <a:r>
              <a:rPr lang="fr-FR" sz="1400" noProof="0" dirty="0">
                <a:solidFill>
                  <a:srgbClr val="15213F"/>
                </a:solidFill>
                <a:highlight>
                  <a:srgbClr val="D7DFF4"/>
                </a:highlight>
                <a:latin typeface="Consolas" pitchFamily="34" charset="0"/>
                <a:ea typeface="Consolas" pitchFamily="34" charset="-122"/>
                <a:cs typeface="Consolas" pitchFamily="34" charset="-120"/>
              </a:rPr>
              <a:t>"confirm": true</a:t>
            </a:r>
          </a:p>
          <a:p>
            <a:pPr marL="0" indent="0" algn="l">
              <a:lnSpc>
                <a:spcPts val="1600"/>
              </a:lnSpc>
              <a:buNone/>
            </a:pPr>
            <a:r>
              <a:rPr lang="fr-FR" sz="1400" noProof="0" dirty="0">
                <a:solidFill>
                  <a:srgbClr val="15213F"/>
                </a:solidFill>
                <a:highlight>
                  <a:srgbClr val="D7DFF4"/>
                </a:highlight>
                <a:latin typeface="Consolas" pitchFamily="34" charset="0"/>
                <a:ea typeface="Consolas" pitchFamily="34" charset="-122"/>
                <a:cs typeface="Consolas" pitchFamily="34" charset="-120"/>
              </a:rPr>
              <a:t>}</a:t>
            </a:r>
            <a:endParaRPr lang="fr-FR" sz="1400" noProof="0" dirty="0"/>
          </a:p>
        </p:txBody>
      </p:sp>
      <p:pic>
        <p:nvPicPr>
          <p:cNvPr id="14" name="Image 13">
            <a:extLst>
              <a:ext uri="{FF2B5EF4-FFF2-40B4-BE49-F238E27FC236}">
                <a16:creationId xmlns:a16="http://schemas.microsoft.com/office/drawing/2014/main" id="{273F61C2-F000-86DF-84ED-E8318B0A0EE9}"/>
              </a:ext>
            </a:extLst>
          </p:cNvPr>
          <p:cNvPicPr>
            <a:picLocks noChangeAspect="1"/>
          </p:cNvPicPr>
          <p:nvPr/>
        </p:nvPicPr>
        <p:blipFill>
          <a:blip r:embed="rId2"/>
          <a:stretch>
            <a:fillRect/>
          </a:stretch>
        </p:blipFill>
        <p:spPr>
          <a:xfrm>
            <a:off x="1327149" y="869595"/>
            <a:ext cx="11976100" cy="4910992"/>
          </a:xfrm>
          <a:prstGeom prst="rect">
            <a:avLst/>
          </a:prstGeom>
        </p:spPr>
      </p:pic>
    </p:spTree>
    <p:extLst>
      <p:ext uri="{BB962C8B-B14F-4D97-AF65-F5344CB8AC3E}">
        <p14:creationId xmlns:p14="http://schemas.microsoft.com/office/powerpoint/2010/main" val="3864571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BA17B-DFBC-B080-841D-75998B36EC4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2EDB095-4EF1-0A74-A68A-63A61EDB7F64}"/>
              </a:ext>
            </a:extLst>
          </p:cNvPr>
          <p:cNvSpPr/>
          <p:nvPr/>
        </p:nvSpPr>
        <p:spPr>
          <a:xfrm>
            <a:off x="786527" y="542211"/>
            <a:ext cx="5118973" cy="473789"/>
          </a:xfrm>
          <a:prstGeom prst="rect">
            <a:avLst/>
          </a:prstGeom>
          <a:noFill/>
          <a:ln/>
        </p:spPr>
        <p:txBody>
          <a:bodyPr wrap="none" lIns="0" tIns="0" rIns="0" bIns="0" rtlCol="0" anchor="t"/>
          <a:lstStyle/>
          <a:p>
            <a:pPr>
              <a:lnSpc>
                <a:spcPts val="3850"/>
              </a:lnSpc>
            </a:pPr>
            <a:r>
              <a:rPr lang="fr-FR" sz="3200" dirty="0">
                <a:solidFill>
                  <a:srgbClr val="000000"/>
                </a:solidFill>
                <a:latin typeface="Roboto Slab" pitchFamily="34" charset="0"/>
                <a:ea typeface="Roboto Slab" pitchFamily="34" charset="-122"/>
                <a:cs typeface="Roboto Slab" pitchFamily="34" charset="-120"/>
              </a:rPr>
              <a:t>📝 </a:t>
            </a:r>
            <a:r>
              <a:rPr lang="fr-FR" sz="3050" noProof="0" dirty="0">
                <a:solidFill>
                  <a:srgbClr val="3257B8"/>
                </a:solidFill>
                <a:latin typeface="Roboto Slab" pitchFamily="34" charset="0"/>
                <a:ea typeface="Roboto Slab" pitchFamily="34" charset="-122"/>
                <a:cs typeface="Roboto Slab" pitchFamily="34" charset="-120"/>
              </a:rPr>
              <a:t>Journaux d'Activités</a:t>
            </a:r>
            <a:endParaRPr lang="fr-FR" sz="3050" noProof="0" dirty="0"/>
          </a:p>
        </p:txBody>
      </p:sp>
      <p:sp>
        <p:nvSpPr>
          <p:cNvPr id="4" name="Text 2">
            <a:extLst>
              <a:ext uri="{FF2B5EF4-FFF2-40B4-BE49-F238E27FC236}">
                <a16:creationId xmlns:a16="http://schemas.microsoft.com/office/drawing/2014/main" id="{CEEFA7B6-EAD7-93DF-B55A-4F17AEB1D620}"/>
              </a:ext>
            </a:extLst>
          </p:cNvPr>
          <p:cNvSpPr/>
          <p:nvPr/>
        </p:nvSpPr>
        <p:spPr>
          <a:xfrm>
            <a:off x="786526" y="1321317"/>
            <a:ext cx="6336744" cy="762357"/>
          </a:xfrm>
          <a:prstGeom prst="rect">
            <a:avLst/>
          </a:prstGeom>
          <a:noFill/>
          <a:ln/>
        </p:spPr>
        <p:txBody>
          <a:bodyPr wrap="square" lIns="0" tIns="0" rIns="0" bIns="0" rtlCol="0" anchor="t"/>
          <a:lstStyle/>
          <a:p>
            <a:pPr marL="0" indent="0" algn="l">
              <a:lnSpc>
                <a:spcPts val="1950"/>
              </a:lnSpc>
              <a:buNone/>
            </a:pPr>
            <a:r>
              <a:rPr lang="fr-FR" sz="1200" noProof="0" dirty="0">
                <a:solidFill>
                  <a:srgbClr val="15213F"/>
                </a:solidFill>
                <a:latin typeface="Roboto" pitchFamily="34" charset="0"/>
                <a:ea typeface="Roboto" pitchFamily="34" charset="-122"/>
                <a:cs typeface="Roboto" pitchFamily="34" charset="-120"/>
              </a:rPr>
              <a:t>Pour assurer la traçabilité et l'audit, toutes les actions effectuées sur les véhicules sont enregistrées dans la table </a:t>
            </a:r>
            <a:r>
              <a:rPr lang="fr-FR" sz="1200" noProof="0" dirty="0">
                <a:solidFill>
                  <a:srgbClr val="15213F"/>
                </a:solidFill>
                <a:highlight>
                  <a:srgbClr val="D7DFF4"/>
                </a:highlight>
                <a:latin typeface="Consolas" pitchFamily="34" charset="0"/>
                <a:ea typeface="Consolas" pitchFamily="34" charset="-122"/>
                <a:cs typeface="Consolas" pitchFamily="34" charset="-120"/>
              </a:rPr>
              <a:t>ActivityLogs</a:t>
            </a:r>
            <a:r>
              <a:rPr lang="fr-FR" sz="1200" noProof="0" dirty="0">
                <a:solidFill>
                  <a:srgbClr val="15213F"/>
                </a:solidFill>
                <a:latin typeface="Roboto" pitchFamily="34" charset="0"/>
                <a:ea typeface="Roboto" pitchFamily="34" charset="-122"/>
                <a:cs typeface="Roboto" pitchFamily="34" charset="-120"/>
              </a:rPr>
              <a:t>. Ces journaux sont accessibles via le tableau de bord et fournissent des détails surs :</a:t>
            </a:r>
            <a:endParaRPr lang="fr-FR" sz="1200" noProof="0" dirty="0"/>
          </a:p>
        </p:txBody>
      </p:sp>
      <p:sp>
        <p:nvSpPr>
          <p:cNvPr id="5" name="Text 3">
            <a:extLst>
              <a:ext uri="{FF2B5EF4-FFF2-40B4-BE49-F238E27FC236}">
                <a16:creationId xmlns:a16="http://schemas.microsoft.com/office/drawing/2014/main" id="{9715A6CB-C142-5BD9-F4D1-0AAC22EE4CA7}"/>
              </a:ext>
            </a:extLst>
          </p:cNvPr>
          <p:cNvSpPr/>
          <p:nvPr/>
        </p:nvSpPr>
        <p:spPr>
          <a:xfrm>
            <a:off x="786526" y="2225239"/>
            <a:ext cx="6336744" cy="251579"/>
          </a:xfrm>
          <a:prstGeom prst="rect">
            <a:avLst/>
          </a:prstGeom>
          <a:noFill/>
          <a:ln/>
        </p:spPr>
        <p:txBody>
          <a:bodyPr wrap="none" lIns="0" tIns="0" rIns="0" bIns="0" rtlCol="0" anchor="t"/>
          <a:lstStyle/>
          <a:p>
            <a:pPr marL="342900" indent="-342900" algn="l">
              <a:lnSpc>
                <a:spcPts val="1950"/>
              </a:lnSpc>
              <a:buSzPct val="100000"/>
              <a:buChar char="•"/>
            </a:pPr>
            <a:r>
              <a:rPr lang="fr-FR" sz="1200" b="1" noProof="0" dirty="0">
                <a:solidFill>
                  <a:srgbClr val="15213F"/>
                </a:solidFill>
                <a:latin typeface="Roboto" pitchFamily="34" charset="0"/>
                <a:ea typeface="Roboto" pitchFamily="34" charset="-122"/>
                <a:cs typeface="Roboto" pitchFamily="34" charset="-120"/>
              </a:rPr>
              <a:t>L'action</a:t>
            </a:r>
            <a:r>
              <a:rPr lang="fr-FR" sz="1200" noProof="0" dirty="0">
                <a:solidFill>
                  <a:srgbClr val="15213F"/>
                </a:solidFill>
                <a:latin typeface="Roboto" pitchFamily="34" charset="0"/>
                <a:ea typeface="Roboto" pitchFamily="34" charset="-122"/>
                <a:cs typeface="Roboto" pitchFamily="34" charset="-120"/>
              </a:rPr>
              <a:t>: (ex: "Démarrage moteur", "Verrouillage des portes", "Mise à jour GPS").</a:t>
            </a:r>
            <a:endParaRPr lang="fr-FR" sz="1200" noProof="0" dirty="0"/>
          </a:p>
        </p:txBody>
      </p:sp>
      <p:sp>
        <p:nvSpPr>
          <p:cNvPr id="6" name="Text 4">
            <a:extLst>
              <a:ext uri="{FF2B5EF4-FFF2-40B4-BE49-F238E27FC236}">
                <a16:creationId xmlns:a16="http://schemas.microsoft.com/office/drawing/2014/main" id="{D5F1122B-7897-4A9E-406E-B8CA511C9758}"/>
              </a:ext>
            </a:extLst>
          </p:cNvPr>
          <p:cNvSpPr/>
          <p:nvPr/>
        </p:nvSpPr>
        <p:spPr>
          <a:xfrm>
            <a:off x="786526" y="2531825"/>
            <a:ext cx="6336744" cy="251579"/>
          </a:xfrm>
          <a:prstGeom prst="rect">
            <a:avLst/>
          </a:prstGeom>
          <a:noFill/>
          <a:ln/>
        </p:spPr>
        <p:txBody>
          <a:bodyPr wrap="none" lIns="0" tIns="0" rIns="0" bIns="0" rtlCol="0" anchor="t"/>
          <a:lstStyle/>
          <a:p>
            <a:pPr marL="342900" indent="-342900" algn="l">
              <a:lnSpc>
                <a:spcPts val="1950"/>
              </a:lnSpc>
              <a:buSzPct val="100000"/>
              <a:buChar char="•"/>
            </a:pPr>
            <a:r>
              <a:rPr lang="fr-FR" sz="1200" b="1" noProof="0" dirty="0">
                <a:solidFill>
                  <a:srgbClr val="15213F"/>
                </a:solidFill>
                <a:latin typeface="Roboto" pitchFamily="34" charset="0"/>
                <a:ea typeface="Roboto" pitchFamily="34" charset="-122"/>
                <a:cs typeface="Roboto" pitchFamily="34" charset="-120"/>
              </a:rPr>
              <a:t>Le statut</a:t>
            </a:r>
            <a:r>
              <a:rPr lang="fr-FR" sz="1200" noProof="0" dirty="0">
                <a:solidFill>
                  <a:srgbClr val="15213F"/>
                </a:solidFill>
                <a:latin typeface="Roboto" pitchFamily="34" charset="0"/>
                <a:ea typeface="Roboto" pitchFamily="34" charset="-122"/>
                <a:cs typeface="Roboto" pitchFamily="34" charset="-120"/>
              </a:rPr>
              <a:t>: (ex: "Succès", "Échec", "En cours").</a:t>
            </a:r>
            <a:endParaRPr lang="fr-FR" sz="1200" noProof="0" dirty="0"/>
          </a:p>
        </p:txBody>
      </p:sp>
      <p:sp>
        <p:nvSpPr>
          <p:cNvPr id="7" name="Text 5">
            <a:extLst>
              <a:ext uri="{FF2B5EF4-FFF2-40B4-BE49-F238E27FC236}">
                <a16:creationId xmlns:a16="http://schemas.microsoft.com/office/drawing/2014/main" id="{EBCF6006-0F3D-CDBE-5AAA-15B4C5C1A40F}"/>
              </a:ext>
            </a:extLst>
          </p:cNvPr>
          <p:cNvSpPr/>
          <p:nvPr/>
        </p:nvSpPr>
        <p:spPr>
          <a:xfrm>
            <a:off x="786526" y="2838411"/>
            <a:ext cx="6336744" cy="251579"/>
          </a:xfrm>
          <a:prstGeom prst="rect">
            <a:avLst/>
          </a:prstGeom>
          <a:noFill/>
          <a:ln/>
        </p:spPr>
        <p:txBody>
          <a:bodyPr wrap="none" lIns="0" tIns="0" rIns="0" bIns="0" rtlCol="0" anchor="t"/>
          <a:lstStyle/>
          <a:p>
            <a:pPr marL="342900" indent="-342900" algn="l">
              <a:lnSpc>
                <a:spcPts val="1950"/>
              </a:lnSpc>
              <a:buSzPct val="100000"/>
              <a:buChar char="•"/>
            </a:pPr>
            <a:r>
              <a:rPr lang="fr-FR" sz="1200" b="1" noProof="0" dirty="0">
                <a:solidFill>
                  <a:srgbClr val="15213F"/>
                </a:solidFill>
                <a:latin typeface="Roboto" pitchFamily="34" charset="0"/>
                <a:ea typeface="Roboto" pitchFamily="34" charset="-122"/>
                <a:cs typeface="Roboto" pitchFamily="34" charset="-120"/>
              </a:rPr>
              <a:t>L'utilisateur</a:t>
            </a:r>
            <a:r>
              <a:rPr lang="fr-FR" sz="1200" noProof="0" dirty="0">
                <a:solidFill>
                  <a:srgbClr val="15213F"/>
                </a:solidFill>
                <a:latin typeface="Roboto" pitchFamily="34" charset="0"/>
                <a:ea typeface="Roboto" pitchFamily="34" charset="-122"/>
                <a:cs typeface="Roboto" pitchFamily="34" charset="-120"/>
              </a:rPr>
              <a:t>: (ex: "admin", "simulateur").</a:t>
            </a:r>
            <a:endParaRPr lang="fr-FR" sz="1200" noProof="0" dirty="0"/>
          </a:p>
        </p:txBody>
      </p:sp>
      <p:sp>
        <p:nvSpPr>
          <p:cNvPr id="8" name="Text 6">
            <a:extLst>
              <a:ext uri="{FF2B5EF4-FFF2-40B4-BE49-F238E27FC236}">
                <a16:creationId xmlns:a16="http://schemas.microsoft.com/office/drawing/2014/main" id="{5EF56D95-C426-1E47-504F-065A037B79FF}"/>
              </a:ext>
            </a:extLst>
          </p:cNvPr>
          <p:cNvSpPr/>
          <p:nvPr/>
        </p:nvSpPr>
        <p:spPr>
          <a:xfrm>
            <a:off x="786526" y="3144997"/>
            <a:ext cx="6336744" cy="251579"/>
          </a:xfrm>
          <a:prstGeom prst="rect">
            <a:avLst/>
          </a:prstGeom>
          <a:noFill/>
          <a:ln/>
        </p:spPr>
        <p:txBody>
          <a:bodyPr wrap="none" lIns="0" tIns="0" rIns="0" bIns="0" rtlCol="0" anchor="t"/>
          <a:lstStyle/>
          <a:p>
            <a:pPr marL="342900" indent="-342900" algn="l">
              <a:lnSpc>
                <a:spcPts val="1950"/>
              </a:lnSpc>
              <a:buSzPct val="100000"/>
              <a:buChar char="•"/>
            </a:pPr>
            <a:r>
              <a:rPr lang="fr-FR" sz="1200" b="1" noProof="0" dirty="0">
                <a:solidFill>
                  <a:srgbClr val="15213F"/>
                </a:solidFill>
                <a:latin typeface="Roboto" pitchFamily="34" charset="0"/>
                <a:ea typeface="Roboto" pitchFamily="34" charset="-122"/>
                <a:cs typeface="Roboto" pitchFamily="34" charset="-120"/>
              </a:rPr>
              <a:t>Le timestamp</a:t>
            </a:r>
            <a:r>
              <a:rPr lang="fr-FR" sz="1200" noProof="0" dirty="0">
                <a:solidFill>
                  <a:srgbClr val="15213F"/>
                </a:solidFill>
                <a:latin typeface="Roboto" pitchFamily="34" charset="0"/>
                <a:ea typeface="Roboto" pitchFamily="34" charset="-122"/>
                <a:cs typeface="Roboto" pitchFamily="34" charset="-120"/>
              </a:rPr>
              <a:t>: Date et heure de l'événement.</a:t>
            </a:r>
            <a:endParaRPr lang="fr-FR" sz="1200" noProof="0" dirty="0"/>
          </a:p>
        </p:txBody>
      </p:sp>
      <p:sp>
        <p:nvSpPr>
          <p:cNvPr id="9" name="Shape 7">
            <a:extLst>
              <a:ext uri="{FF2B5EF4-FFF2-40B4-BE49-F238E27FC236}">
                <a16:creationId xmlns:a16="http://schemas.microsoft.com/office/drawing/2014/main" id="{B1D89F05-0694-636A-E177-F134222D5900}"/>
              </a:ext>
            </a:extLst>
          </p:cNvPr>
          <p:cNvSpPr/>
          <p:nvPr/>
        </p:nvSpPr>
        <p:spPr>
          <a:xfrm>
            <a:off x="786526" y="3727250"/>
            <a:ext cx="6336744" cy="1879084"/>
          </a:xfrm>
          <a:prstGeom prst="roundRect">
            <a:avLst>
              <a:gd name="adj" fmla="val 786"/>
            </a:avLst>
          </a:prstGeom>
          <a:solidFill>
            <a:srgbClr val="D7DFF4"/>
          </a:solidFill>
          <a:ln/>
        </p:spPr>
        <p:txBody>
          <a:bodyPr/>
          <a:lstStyle/>
          <a:p>
            <a:endParaRPr lang="fr-FR" noProof="0" dirty="0"/>
          </a:p>
        </p:txBody>
      </p:sp>
      <p:sp>
        <p:nvSpPr>
          <p:cNvPr id="11" name="Text 9">
            <a:extLst>
              <a:ext uri="{FF2B5EF4-FFF2-40B4-BE49-F238E27FC236}">
                <a16:creationId xmlns:a16="http://schemas.microsoft.com/office/drawing/2014/main" id="{251977BF-4EE4-16E3-E803-542F616EC5AB}"/>
              </a:ext>
            </a:extLst>
          </p:cNvPr>
          <p:cNvSpPr/>
          <p:nvPr/>
        </p:nvSpPr>
        <p:spPr>
          <a:xfrm>
            <a:off x="935949" y="3845241"/>
            <a:ext cx="6037898" cy="1761093"/>
          </a:xfrm>
          <a:prstGeom prst="rect">
            <a:avLst/>
          </a:prstGeom>
          <a:noFill/>
          <a:ln/>
        </p:spPr>
        <p:txBody>
          <a:bodyPr wrap="square" lIns="0" tIns="0" rIns="0" bIns="0" rtlCol="0" anchor="t"/>
          <a:lstStyle/>
          <a:p>
            <a:pPr marL="0" indent="0" algn="l">
              <a:lnSpc>
                <a:spcPct val="150000"/>
              </a:lnSpc>
              <a:buNone/>
            </a:pPr>
            <a:r>
              <a:rPr lang="fr-FR" sz="1200" noProof="0" dirty="0">
                <a:solidFill>
                  <a:srgbClr val="15213F"/>
                </a:solidFill>
                <a:highlight>
                  <a:srgbClr val="D7DFF4"/>
                </a:highlight>
                <a:latin typeface="Consolas" pitchFamily="34" charset="0"/>
                <a:ea typeface="Consolas" pitchFamily="34" charset="-122"/>
                <a:cs typeface="Consolas" pitchFamily="34" charset="-120"/>
              </a:rPr>
              <a:t># Exemple de log d'activité{  </a:t>
            </a:r>
          </a:p>
          <a:p>
            <a:pPr>
              <a:lnSpc>
                <a:spcPct val="150000"/>
              </a:lnSpc>
            </a:pPr>
            <a:r>
              <a:rPr lang="fr-FR" sz="1200" dirty="0">
                <a:solidFill>
                  <a:srgbClr val="15213F"/>
                </a:solidFill>
                <a:highlight>
                  <a:srgbClr val="D7DFF4"/>
                </a:highlight>
                <a:latin typeface="Consolas" pitchFamily="34" charset="0"/>
                <a:ea typeface="Consolas" pitchFamily="34" charset="-122"/>
                <a:cs typeface="Consolas" pitchFamily="34" charset="-120"/>
              </a:rPr>
              <a:t>    </a:t>
            </a:r>
            <a:r>
              <a:rPr lang="fr-FR" sz="1200" noProof="0" dirty="0">
                <a:solidFill>
                  <a:srgbClr val="15213F"/>
                </a:solidFill>
                <a:highlight>
                  <a:srgbClr val="D7DFF4"/>
                </a:highlight>
                <a:latin typeface="Consolas" pitchFamily="34" charset="0"/>
                <a:ea typeface="Consolas" pitchFamily="34" charset="-122"/>
                <a:cs typeface="Consolas" pitchFamily="34" charset="-120"/>
              </a:rPr>
              <a:t>"timestamp": "2023-10-27 10:30:00",</a:t>
            </a:r>
            <a:endParaRPr lang="fr-FR" sz="1200" dirty="0">
              <a:solidFill>
                <a:srgbClr val="15213F"/>
              </a:solidFill>
              <a:highlight>
                <a:srgbClr val="D7DFF4"/>
              </a:highlight>
              <a:latin typeface="Consolas" pitchFamily="34" charset="0"/>
              <a:ea typeface="Consolas" pitchFamily="34" charset="-122"/>
              <a:cs typeface="Consolas" pitchFamily="34" charset="-120"/>
            </a:endParaRPr>
          </a:p>
          <a:p>
            <a:pPr>
              <a:lnSpc>
                <a:spcPct val="150000"/>
              </a:lnSpc>
            </a:pPr>
            <a:r>
              <a:rPr lang="fr-FR" sz="1200" dirty="0">
                <a:solidFill>
                  <a:srgbClr val="15213F"/>
                </a:solidFill>
                <a:highlight>
                  <a:srgbClr val="D7DFF4"/>
                </a:highlight>
                <a:latin typeface="Consolas" pitchFamily="34" charset="0"/>
                <a:ea typeface="Consolas" pitchFamily="34" charset="-122"/>
                <a:cs typeface="Consolas" pitchFamily="34" charset="-120"/>
              </a:rPr>
              <a:t>    "action": « Start",</a:t>
            </a:r>
            <a:r>
              <a:rPr lang="fr-FR" sz="1200" noProof="0" dirty="0">
                <a:solidFill>
                  <a:srgbClr val="15213F"/>
                </a:solidFill>
                <a:highlight>
                  <a:srgbClr val="D7DFF4"/>
                </a:highlight>
                <a:latin typeface="Consolas" pitchFamily="34" charset="0"/>
                <a:ea typeface="Consolas" pitchFamily="34" charset="-122"/>
                <a:cs typeface="Consolas" pitchFamily="34" charset="-120"/>
              </a:rPr>
              <a:t>  </a:t>
            </a:r>
          </a:p>
          <a:p>
            <a:pPr marL="0" indent="0" algn="l">
              <a:lnSpc>
                <a:spcPct val="150000"/>
              </a:lnSpc>
              <a:buNone/>
            </a:pPr>
            <a:r>
              <a:rPr lang="fr-FR" sz="1200" dirty="0">
                <a:solidFill>
                  <a:srgbClr val="15213F"/>
                </a:solidFill>
                <a:highlight>
                  <a:srgbClr val="D7DFF4"/>
                </a:highlight>
                <a:latin typeface="Consolas" pitchFamily="34" charset="0"/>
                <a:ea typeface="Consolas" pitchFamily="34" charset="-122"/>
                <a:cs typeface="Consolas" pitchFamily="34" charset="-120"/>
              </a:rPr>
              <a:t>    </a:t>
            </a:r>
            <a:r>
              <a:rPr lang="fr-FR" sz="1200" noProof="0" dirty="0">
                <a:solidFill>
                  <a:srgbClr val="15213F"/>
                </a:solidFill>
                <a:highlight>
                  <a:srgbClr val="D7DFF4"/>
                </a:highlight>
                <a:latin typeface="Consolas" pitchFamily="34" charset="0"/>
                <a:ea typeface="Consolas" pitchFamily="34" charset="-122"/>
                <a:cs typeface="Consolas" pitchFamily="34" charset="-120"/>
              </a:rPr>
              <a:t>"vehicle_id": "V3",</a:t>
            </a:r>
          </a:p>
          <a:p>
            <a:pPr marL="0" indent="0" algn="l">
              <a:lnSpc>
                <a:spcPct val="150000"/>
              </a:lnSpc>
              <a:buNone/>
            </a:pPr>
            <a:r>
              <a:rPr lang="fr-FR" sz="1200" dirty="0">
                <a:solidFill>
                  <a:srgbClr val="15213F"/>
                </a:solidFill>
                <a:highlight>
                  <a:srgbClr val="D7DFF4"/>
                </a:highlight>
                <a:latin typeface="Consolas" pitchFamily="34" charset="0"/>
                <a:ea typeface="Consolas" pitchFamily="34" charset="-122"/>
                <a:cs typeface="Consolas" pitchFamily="34" charset="-120"/>
              </a:rPr>
              <a:t>    </a:t>
            </a:r>
            <a:r>
              <a:rPr lang="fr-FR" sz="1200" noProof="0" dirty="0">
                <a:solidFill>
                  <a:srgbClr val="15213F"/>
                </a:solidFill>
                <a:highlight>
                  <a:srgbClr val="D7DFF4"/>
                </a:highlight>
                <a:latin typeface="Consolas" pitchFamily="34" charset="0"/>
                <a:ea typeface="Consolas" pitchFamily="34" charset="-122"/>
                <a:cs typeface="Consolas" pitchFamily="34" charset="-120"/>
              </a:rPr>
              <a:t>"status": "SUCCESS« </a:t>
            </a:r>
          </a:p>
          <a:p>
            <a:pPr marL="0" indent="0" algn="l">
              <a:lnSpc>
                <a:spcPct val="150000"/>
              </a:lnSpc>
              <a:buNone/>
            </a:pPr>
            <a:r>
              <a:rPr lang="fr-FR" sz="1200" noProof="0" dirty="0">
                <a:solidFill>
                  <a:srgbClr val="15213F"/>
                </a:solidFill>
                <a:highlight>
                  <a:srgbClr val="D7DFF4"/>
                </a:highlight>
                <a:latin typeface="Consolas" pitchFamily="34" charset="0"/>
                <a:ea typeface="Consolas" pitchFamily="34" charset="-122"/>
                <a:cs typeface="Consolas" pitchFamily="34" charset="-120"/>
              </a:rPr>
              <a:t>}</a:t>
            </a:r>
            <a:endParaRPr lang="fr-FR" sz="1200" noProof="0" dirty="0"/>
          </a:p>
        </p:txBody>
      </p:sp>
      <p:pic>
        <p:nvPicPr>
          <p:cNvPr id="22" name="Image 21">
            <a:extLst>
              <a:ext uri="{FF2B5EF4-FFF2-40B4-BE49-F238E27FC236}">
                <a16:creationId xmlns:a16="http://schemas.microsoft.com/office/drawing/2014/main" id="{ACA163EB-215A-0DD0-6F3E-199015DEA1D1}"/>
              </a:ext>
            </a:extLst>
          </p:cNvPr>
          <p:cNvPicPr>
            <a:picLocks noChangeAspect="1"/>
          </p:cNvPicPr>
          <p:nvPr/>
        </p:nvPicPr>
        <p:blipFill>
          <a:blip r:embed="rId2"/>
          <a:stretch>
            <a:fillRect/>
          </a:stretch>
        </p:blipFill>
        <p:spPr>
          <a:xfrm>
            <a:off x="8167205" y="1"/>
            <a:ext cx="6463196" cy="8229600"/>
          </a:xfrm>
          <a:prstGeom prst="rect">
            <a:avLst/>
          </a:prstGeom>
        </p:spPr>
      </p:pic>
      <p:graphicFrame>
        <p:nvGraphicFramePr>
          <p:cNvPr id="23" name="Tableau 22">
            <a:extLst>
              <a:ext uri="{FF2B5EF4-FFF2-40B4-BE49-F238E27FC236}">
                <a16:creationId xmlns:a16="http://schemas.microsoft.com/office/drawing/2014/main" id="{F6DBB2DA-9ECF-4D6E-D07F-4DC02092F6A6}"/>
              </a:ext>
            </a:extLst>
          </p:cNvPr>
          <p:cNvGraphicFramePr>
            <a:graphicFrameLocks noGrp="1"/>
          </p:cNvGraphicFramePr>
          <p:nvPr>
            <p:extLst>
              <p:ext uri="{D42A27DB-BD31-4B8C-83A1-F6EECF244321}">
                <p14:modId xmlns:p14="http://schemas.microsoft.com/office/powerpoint/2010/main" val="2196770176"/>
              </p:ext>
            </p:extLst>
          </p:nvPr>
        </p:nvGraphicFramePr>
        <p:xfrm>
          <a:off x="786526" y="6027736"/>
          <a:ext cx="6336743" cy="1879083"/>
        </p:xfrm>
        <a:graphic>
          <a:graphicData uri="http://schemas.openxmlformats.org/drawingml/2006/table">
            <a:tbl>
              <a:tblPr firstRow="1" firstCol="1" bandRow="1">
                <a:tableStyleId>{FABFCF23-3B69-468F-B69F-88F6DE6A72F2}</a:tableStyleId>
              </a:tblPr>
              <a:tblGrid>
                <a:gridCol w="1862924">
                  <a:extLst>
                    <a:ext uri="{9D8B030D-6E8A-4147-A177-3AD203B41FA5}">
                      <a16:colId xmlns:a16="http://schemas.microsoft.com/office/drawing/2014/main" val="477914140"/>
                    </a:ext>
                  </a:extLst>
                </a:gridCol>
                <a:gridCol w="1687837">
                  <a:extLst>
                    <a:ext uri="{9D8B030D-6E8A-4147-A177-3AD203B41FA5}">
                      <a16:colId xmlns:a16="http://schemas.microsoft.com/office/drawing/2014/main" val="766576253"/>
                    </a:ext>
                  </a:extLst>
                </a:gridCol>
                <a:gridCol w="1389489">
                  <a:extLst>
                    <a:ext uri="{9D8B030D-6E8A-4147-A177-3AD203B41FA5}">
                      <a16:colId xmlns:a16="http://schemas.microsoft.com/office/drawing/2014/main" val="1478305570"/>
                    </a:ext>
                  </a:extLst>
                </a:gridCol>
                <a:gridCol w="1396493">
                  <a:extLst>
                    <a:ext uri="{9D8B030D-6E8A-4147-A177-3AD203B41FA5}">
                      <a16:colId xmlns:a16="http://schemas.microsoft.com/office/drawing/2014/main" val="363659642"/>
                    </a:ext>
                  </a:extLst>
                </a:gridCol>
              </a:tblGrid>
              <a:tr h="443949">
                <a:tc>
                  <a:txBody>
                    <a:bodyPr/>
                    <a:lstStyle/>
                    <a:p>
                      <a:pPr algn="ctr">
                        <a:lnSpc>
                          <a:spcPct val="115000"/>
                        </a:lnSpc>
                        <a:spcAft>
                          <a:spcPts val="1000"/>
                        </a:spcAft>
                        <a:buNone/>
                      </a:pPr>
                      <a:r>
                        <a:rPr lang="fr-MA" sz="1400" cap="all" dirty="0">
                          <a:effectLst/>
                        </a:rPr>
                        <a:t>Date/Heure</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cap="all" dirty="0">
                          <a:effectLst/>
                        </a:rPr>
                        <a:t>Action</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cap="all" dirty="0">
                          <a:effectLst/>
                        </a:rPr>
                        <a:t>Véhicule</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cap="all" dirty="0">
                          <a:effectLst/>
                        </a:rPr>
                        <a:t>Résultat</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2175980651"/>
                  </a:ext>
                </a:extLst>
              </a:tr>
              <a:tr h="472389">
                <a:tc>
                  <a:txBody>
                    <a:bodyPr/>
                    <a:lstStyle/>
                    <a:p>
                      <a:pPr algn="ctr">
                        <a:lnSpc>
                          <a:spcPct val="115000"/>
                        </a:lnSpc>
                        <a:spcAft>
                          <a:spcPts val="1000"/>
                        </a:spcAft>
                        <a:buNone/>
                      </a:pPr>
                      <a:r>
                        <a:rPr lang="fr-MA" sz="1400" cap="all" dirty="0">
                          <a:effectLst/>
                        </a:rPr>
                        <a:t>2025-04-11 14:05</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Start</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V1</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Succès</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672237335"/>
                  </a:ext>
                </a:extLst>
              </a:tr>
              <a:tr h="443949">
                <a:tc>
                  <a:txBody>
                    <a:bodyPr/>
                    <a:lstStyle/>
                    <a:p>
                      <a:pPr algn="ctr">
                        <a:lnSpc>
                          <a:spcPct val="115000"/>
                        </a:lnSpc>
                        <a:spcAft>
                          <a:spcPts val="1000"/>
                        </a:spcAft>
                        <a:buNone/>
                      </a:pPr>
                      <a:r>
                        <a:rPr lang="fr-MA" sz="1400" cap="all" dirty="0">
                          <a:effectLst/>
                        </a:rPr>
                        <a:t>2025-04-12 10:06</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Stop</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V1</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Succès</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1675156146"/>
                  </a:ext>
                </a:extLst>
              </a:tr>
              <a:tr h="518796">
                <a:tc>
                  <a:txBody>
                    <a:bodyPr/>
                    <a:lstStyle/>
                    <a:p>
                      <a:pPr algn="ctr">
                        <a:lnSpc>
                          <a:spcPct val="115000"/>
                        </a:lnSpc>
                        <a:spcAft>
                          <a:spcPts val="1000"/>
                        </a:spcAft>
                        <a:buNone/>
                      </a:pPr>
                      <a:r>
                        <a:rPr lang="fr-MA" sz="1400" cap="all" dirty="0">
                          <a:effectLst/>
                        </a:rPr>
                        <a:t>2025-04-12 13:10</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Simulation GPS Position</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V2</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tc>
                  <a:txBody>
                    <a:bodyPr/>
                    <a:lstStyle/>
                    <a:p>
                      <a:pPr algn="ctr">
                        <a:lnSpc>
                          <a:spcPct val="115000"/>
                        </a:lnSpc>
                        <a:spcAft>
                          <a:spcPts val="1000"/>
                        </a:spcAft>
                        <a:buNone/>
                      </a:pPr>
                      <a:r>
                        <a:rPr lang="fr-MA" sz="1400" dirty="0">
                          <a:effectLst/>
                        </a:rPr>
                        <a:t>En cours</a:t>
                      </a:r>
                      <a:endParaRPr lang="fr-FR" sz="1100" dirty="0">
                        <a:effectLst/>
                        <a:latin typeface="Cambria" panose="02040503050406030204" pitchFamily="18" charset="0"/>
                        <a:ea typeface="MS Mincho" panose="02020609040205080304" pitchFamily="49" charset="-128"/>
                        <a:cs typeface="Arial" panose="020B0604020202020204" pitchFamily="34" charset="0"/>
                      </a:endParaRPr>
                    </a:p>
                  </a:txBody>
                  <a:tcPr marL="68580" marR="68580" marT="0" marB="0" anchor="ctr"/>
                </a:tc>
                <a:extLst>
                  <a:ext uri="{0D108BD9-81ED-4DB2-BD59-A6C34878D82A}">
                    <a16:rowId xmlns:a16="http://schemas.microsoft.com/office/drawing/2014/main" val="82057818"/>
                  </a:ext>
                </a:extLst>
              </a:tr>
            </a:tbl>
          </a:graphicData>
        </a:graphic>
      </p:graphicFrame>
    </p:spTree>
    <p:extLst>
      <p:ext uri="{BB962C8B-B14F-4D97-AF65-F5344CB8AC3E}">
        <p14:creationId xmlns:p14="http://schemas.microsoft.com/office/powerpoint/2010/main" val="342426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7F880-D224-1326-85D0-A23144862D9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D73A3B-27AD-6D62-647C-6F0FB74B11D3}"/>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9A8CF1C5-768B-4628-037D-FC4421AC05C9}"/>
              </a:ext>
            </a:extLst>
          </p:cNvPr>
          <p:cNvSpPr/>
          <p:nvPr/>
        </p:nvSpPr>
        <p:spPr>
          <a:xfrm>
            <a:off x="7912575" y="229853"/>
            <a:ext cx="4631850" cy="704001"/>
          </a:xfrm>
          <a:prstGeom prst="rect">
            <a:avLst/>
          </a:prstGeom>
          <a:noFill/>
          <a:ln/>
        </p:spPr>
        <p:txBody>
          <a:bodyPr wrap="none" lIns="0" tIns="0" rIns="0" bIns="0" rtlCol="0" anchor="ctr"/>
          <a:lstStyle/>
          <a:p>
            <a:pPr marL="0" indent="0" algn="ctr">
              <a:lnSpc>
                <a:spcPts val="3750"/>
              </a:lnSpc>
              <a:buNone/>
            </a:pPr>
            <a:r>
              <a:rPr lang="fr-FR" sz="3600" noProof="0" dirty="0">
                <a:solidFill>
                  <a:srgbClr val="3257B8"/>
                </a:solidFill>
                <a:latin typeface="Roboto Slab" pitchFamily="34" charset="0"/>
                <a:ea typeface="Roboto Slab" pitchFamily="34" charset="-122"/>
                <a:cs typeface="Roboto Slab" pitchFamily="34" charset="-120"/>
              </a:rPr>
              <a:t>Perspectives Futures</a:t>
            </a:r>
            <a:endParaRPr lang="fr-FR" sz="3600" noProof="0" dirty="0"/>
          </a:p>
        </p:txBody>
      </p:sp>
      <p:sp>
        <p:nvSpPr>
          <p:cNvPr id="4" name="Shape 1">
            <a:extLst>
              <a:ext uri="{FF2B5EF4-FFF2-40B4-BE49-F238E27FC236}">
                <a16:creationId xmlns:a16="http://schemas.microsoft.com/office/drawing/2014/main" id="{7B6AF7CA-233E-A03D-B164-335F60E1B2C4}"/>
              </a:ext>
            </a:extLst>
          </p:cNvPr>
          <p:cNvSpPr/>
          <p:nvPr/>
        </p:nvSpPr>
        <p:spPr>
          <a:xfrm>
            <a:off x="5944314" y="1119151"/>
            <a:ext cx="152519" cy="1303666"/>
          </a:xfrm>
          <a:prstGeom prst="roundRect">
            <a:avLst>
              <a:gd name="adj" fmla="val 15004"/>
            </a:avLst>
          </a:prstGeom>
          <a:solidFill>
            <a:srgbClr val="E9ECF2"/>
          </a:solidFill>
          <a:ln/>
        </p:spPr>
        <p:txBody>
          <a:bodyPr/>
          <a:lstStyle/>
          <a:p>
            <a:endParaRPr lang="fr-FR" noProof="0" dirty="0"/>
          </a:p>
        </p:txBody>
      </p:sp>
      <p:sp>
        <p:nvSpPr>
          <p:cNvPr id="5" name="Text 2">
            <a:extLst>
              <a:ext uri="{FF2B5EF4-FFF2-40B4-BE49-F238E27FC236}">
                <a16:creationId xmlns:a16="http://schemas.microsoft.com/office/drawing/2014/main" id="{7A928998-4101-B446-1DEC-46A2CEE575DB}"/>
              </a:ext>
            </a:extLst>
          </p:cNvPr>
          <p:cNvSpPr/>
          <p:nvPr/>
        </p:nvSpPr>
        <p:spPr>
          <a:xfrm>
            <a:off x="6249352" y="1196337"/>
            <a:ext cx="2920047" cy="351336"/>
          </a:xfrm>
          <a:prstGeom prst="rect">
            <a:avLst/>
          </a:prstGeom>
          <a:noFill/>
          <a:ln/>
        </p:spPr>
        <p:txBody>
          <a:bodyPr wrap="none" lIns="0" tIns="0" rIns="0" bIns="0" numCol="1" rtlCol="0" anchor="ctr"/>
          <a:lstStyle/>
          <a:p>
            <a:pPr>
              <a:lnSpc>
                <a:spcPts val="1850"/>
              </a:lnSpc>
            </a:pPr>
            <a:r>
              <a:rPr lang="fr-FR" sz="2000" b="1" dirty="0">
                <a:solidFill>
                  <a:srgbClr val="000000"/>
                </a:solidFill>
                <a:latin typeface="Roboto Slab" pitchFamily="34" charset="0"/>
                <a:ea typeface="Roboto Slab" pitchFamily="34" charset="-122"/>
                <a:cs typeface="Roboto Slab" pitchFamily="34" charset="-120"/>
              </a:rPr>
              <a:t>🔐 Sécurité Renforcée</a:t>
            </a:r>
          </a:p>
        </p:txBody>
      </p:sp>
      <p:sp>
        <p:nvSpPr>
          <p:cNvPr id="6" name="Text 3">
            <a:extLst>
              <a:ext uri="{FF2B5EF4-FFF2-40B4-BE49-F238E27FC236}">
                <a16:creationId xmlns:a16="http://schemas.microsoft.com/office/drawing/2014/main" id="{27A5CFA1-2552-0C48-5BA2-DB6DAA05E99A}"/>
              </a:ext>
            </a:extLst>
          </p:cNvPr>
          <p:cNvSpPr/>
          <p:nvPr/>
        </p:nvSpPr>
        <p:spPr>
          <a:xfrm>
            <a:off x="6249353" y="1669233"/>
            <a:ext cx="7313533" cy="781138"/>
          </a:xfrm>
          <a:prstGeom prst="rect">
            <a:avLst/>
          </a:prstGeom>
          <a:noFill/>
          <a:ln/>
        </p:spPr>
        <p:txBody>
          <a:bodyPr wrap="square" lIns="0" tIns="0" rIns="0" bIns="0" rtlCol="0" anchor="t"/>
          <a:lstStyle/>
          <a:p>
            <a:pPr marL="0" indent="0" algn="l">
              <a:lnSpc>
                <a:spcPts val="1900"/>
              </a:lnSpc>
              <a:buNone/>
            </a:pPr>
            <a:r>
              <a:rPr lang="fr-FR" sz="1600" noProof="0" dirty="0">
                <a:solidFill>
                  <a:srgbClr val="15213F"/>
                </a:solidFill>
                <a:latin typeface="Roboto" pitchFamily="34" charset="0"/>
                <a:ea typeface="Roboto" pitchFamily="34" charset="-122"/>
                <a:cs typeface="Roboto" pitchFamily="34" charset="-120"/>
              </a:rPr>
              <a:t>L'ajout de mécanismes d'authentification robustes (OAuth2, JWT) et le chiffrement des communications (HTTPS) sont des étapes cruciales pour protéger les données sensibles et contrôler l'accès au système.</a:t>
            </a:r>
            <a:endParaRPr lang="fr-FR" sz="1600" noProof="0" dirty="0"/>
          </a:p>
        </p:txBody>
      </p:sp>
      <p:sp>
        <p:nvSpPr>
          <p:cNvPr id="12" name="Shape 9">
            <a:extLst>
              <a:ext uri="{FF2B5EF4-FFF2-40B4-BE49-F238E27FC236}">
                <a16:creationId xmlns:a16="http://schemas.microsoft.com/office/drawing/2014/main" id="{23D27F22-A3F8-0991-94F4-08122F8769A3}"/>
              </a:ext>
            </a:extLst>
          </p:cNvPr>
          <p:cNvSpPr/>
          <p:nvPr/>
        </p:nvSpPr>
        <p:spPr>
          <a:xfrm>
            <a:off x="6249352" y="2807932"/>
            <a:ext cx="152519" cy="1585024"/>
          </a:xfrm>
          <a:prstGeom prst="roundRect">
            <a:avLst>
              <a:gd name="adj" fmla="val 15004"/>
            </a:avLst>
          </a:prstGeom>
          <a:solidFill>
            <a:srgbClr val="E9ECF2"/>
          </a:solidFill>
          <a:ln/>
        </p:spPr>
        <p:txBody>
          <a:bodyPr/>
          <a:lstStyle/>
          <a:p>
            <a:endParaRPr lang="fr-FR" noProof="0" dirty="0"/>
          </a:p>
        </p:txBody>
      </p:sp>
      <p:sp>
        <p:nvSpPr>
          <p:cNvPr id="13" name="Text 10">
            <a:extLst>
              <a:ext uri="{FF2B5EF4-FFF2-40B4-BE49-F238E27FC236}">
                <a16:creationId xmlns:a16="http://schemas.microsoft.com/office/drawing/2014/main" id="{B7BE43E0-7C90-5662-FA3B-8F15C7F19772}"/>
              </a:ext>
            </a:extLst>
          </p:cNvPr>
          <p:cNvSpPr/>
          <p:nvPr/>
        </p:nvSpPr>
        <p:spPr>
          <a:xfrm>
            <a:off x="6554389" y="2891313"/>
            <a:ext cx="3593029" cy="283692"/>
          </a:xfrm>
          <a:prstGeom prst="rect">
            <a:avLst/>
          </a:prstGeom>
          <a:noFill/>
          <a:ln/>
        </p:spPr>
        <p:txBody>
          <a:bodyPr wrap="none" lIns="0" tIns="0" rIns="0" bIns="0" numCol="1" rtlCol="0" anchor="ctr"/>
          <a:lstStyle/>
          <a:p>
            <a:pPr marL="0" indent="0" algn="l">
              <a:lnSpc>
                <a:spcPts val="1850"/>
              </a:lnSpc>
              <a:buNone/>
            </a:pPr>
            <a:r>
              <a:rPr lang="fr-FR" sz="2000" b="1" noProof="0" dirty="0">
                <a:solidFill>
                  <a:srgbClr val="000000"/>
                </a:solidFill>
                <a:latin typeface="Roboto Slab" pitchFamily="34" charset="0"/>
                <a:ea typeface="Roboto Slab" pitchFamily="34" charset="-122"/>
                <a:cs typeface="Roboto Slab" pitchFamily="34" charset="-120"/>
              </a:rPr>
              <a:t>📱</a:t>
            </a:r>
            <a:r>
              <a:rPr lang="fr-FR" sz="2000" b="1" noProof="0" dirty="0">
                <a:solidFill>
                  <a:srgbClr val="15213F"/>
                </a:solidFill>
                <a:latin typeface="Roboto Slab" pitchFamily="34" charset="0"/>
                <a:ea typeface="Roboto Slab" pitchFamily="34" charset="-122"/>
                <a:cs typeface="Roboto Slab" pitchFamily="34" charset="-120"/>
              </a:rPr>
              <a:t> Intégration Mobile Native</a:t>
            </a:r>
            <a:endParaRPr lang="fr-FR" sz="2000" b="1" noProof="0" dirty="0"/>
          </a:p>
        </p:txBody>
      </p:sp>
      <p:sp>
        <p:nvSpPr>
          <p:cNvPr id="14" name="Text 11">
            <a:extLst>
              <a:ext uri="{FF2B5EF4-FFF2-40B4-BE49-F238E27FC236}">
                <a16:creationId xmlns:a16="http://schemas.microsoft.com/office/drawing/2014/main" id="{98418C90-25FD-ADE7-FE2F-3021F0B3972F}"/>
              </a:ext>
            </a:extLst>
          </p:cNvPr>
          <p:cNvSpPr/>
          <p:nvPr/>
        </p:nvSpPr>
        <p:spPr>
          <a:xfrm>
            <a:off x="6554390" y="3351652"/>
            <a:ext cx="7008495" cy="996086"/>
          </a:xfrm>
          <a:prstGeom prst="rect">
            <a:avLst/>
          </a:prstGeom>
          <a:noFill/>
          <a:ln/>
        </p:spPr>
        <p:txBody>
          <a:bodyPr wrap="square" lIns="0" tIns="0" rIns="0" bIns="0" rtlCol="0" anchor="t"/>
          <a:lstStyle/>
          <a:p>
            <a:pPr>
              <a:lnSpc>
                <a:spcPts val="1900"/>
              </a:lnSpc>
            </a:pPr>
            <a:r>
              <a:rPr lang="fr-FR" sz="1600" dirty="0">
                <a:solidFill>
                  <a:srgbClr val="15213F"/>
                </a:solidFill>
                <a:latin typeface="Roboto" pitchFamily="34" charset="0"/>
                <a:ea typeface="Roboto" pitchFamily="34" charset="-122"/>
                <a:cs typeface="Roboto" pitchFamily="34" charset="-120"/>
              </a:rPr>
              <a:t>Le développement d'applications mobiles natives (iOS/Android) offrirait une expérience utilisateur optimisée, </a:t>
            </a:r>
          </a:p>
          <a:p>
            <a:pPr>
              <a:lnSpc>
                <a:spcPts val="1900"/>
              </a:lnSpc>
            </a:pPr>
            <a:r>
              <a:rPr lang="fr-FR" sz="1600" dirty="0">
                <a:solidFill>
                  <a:srgbClr val="15213F"/>
                </a:solidFill>
                <a:latin typeface="Roboto" pitchFamily="34" charset="0"/>
                <a:ea typeface="Roboto" pitchFamily="34" charset="-122"/>
                <a:cs typeface="Roboto" pitchFamily="34" charset="-120"/>
              </a:rPr>
              <a:t>avec des fonctionnalités telles que les notifications push et l'accès hors ligne à certaines données.</a:t>
            </a:r>
          </a:p>
        </p:txBody>
      </p:sp>
      <p:sp>
        <p:nvSpPr>
          <p:cNvPr id="15" name="Shape 12">
            <a:extLst>
              <a:ext uri="{FF2B5EF4-FFF2-40B4-BE49-F238E27FC236}">
                <a16:creationId xmlns:a16="http://schemas.microsoft.com/office/drawing/2014/main" id="{9C441DC2-5946-C87E-B066-AB11D51ED41B}"/>
              </a:ext>
            </a:extLst>
          </p:cNvPr>
          <p:cNvSpPr/>
          <p:nvPr/>
        </p:nvSpPr>
        <p:spPr>
          <a:xfrm>
            <a:off x="6554389" y="4701824"/>
            <a:ext cx="152519" cy="1606218"/>
          </a:xfrm>
          <a:prstGeom prst="roundRect">
            <a:avLst>
              <a:gd name="adj" fmla="val 15004"/>
            </a:avLst>
          </a:prstGeom>
          <a:solidFill>
            <a:srgbClr val="E9ECF2"/>
          </a:solidFill>
          <a:ln/>
        </p:spPr>
        <p:txBody>
          <a:bodyPr/>
          <a:lstStyle/>
          <a:p>
            <a:endParaRPr lang="fr-FR" noProof="0" dirty="0"/>
          </a:p>
        </p:txBody>
      </p:sp>
      <p:sp>
        <p:nvSpPr>
          <p:cNvPr id="16" name="Text 13">
            <a:extLst>
              <a:ext uri="{FF2B5EF4-FFF2-40B4-BE49-F238E27FC236}">
                <a16:creationId xmlns:a16="http://schemas.microsoft.com/office/drawing/2014/main" id="{7924C84D-F844-1232-9FA3-61E1AEBEDAC1}"/>
              </a:ext>
            </a:extLst>
          </p:cNvPr>
          <p:cNvSpPr/>
          <p:nvPr/>
        </p:nvSpPr>
        <p:spPr>
          <a:xfrm>
            <a:off x="6859427" y="4832712"/>
            <a:ext cx="5091391" cy="359053"/>
          </a:xfrm>
          <a:prstGeom prst="rect">
            <a:avLst/>
          </a:prstGeom>
          <a:noFill/>
          <a:ln/>
        </p:spPr>
        <p:txBody>
          <a:bodyPr wrap="none" lIns="0" tIns="0" rIns="0" bIns="0" numCol="1" rtlCol="0" anchor="ctr"/>
          <a:lstStyle/>
          <a:p>
            <a:pPr>
              <a:lnSpc>
                <a:spcPts val="1850"/>
              </a:lnSpc>
            </a:pPr>
            <a:r>
              <a:rPr lang="fr-FR" sz="2000" b="1" dirty="0">
                <a:solidFill>
                  <a:srgbClr val="000000"/>
                </a:solidFill>
                <a:latin typeface="Roboto Slab" pitchFamily="34" charset="0"/>
                <a:ea typeface="Roboto Slab" pitchFamily="34" charset="-122"/>
                <a:cs typeface="Roboto Slab" pitchFamily="34" charset="-120"/>
              </a:rPr>
              <a:t>🚨 Alertes en Temps Réel Avancées</a:t>
            </a:r>
          </a:p>
        </p:txBody>
      </p:sp>
      <p:sp>
        <p:nvSpPr>
          <p:cNvPr id="17" name="Text 14">
            <a:extLst>
              <a:ext uri="{FF2B5EF4-FFF2-40B4-BE49-F238E27FC236}">
                <a16:creationId xmlns:a16="http://schemas.microsoft.com/office/drawing/2014/main" id="{A466C339-8B8F-9CC2-D0E7-483D66FEE1F9}"/>
              </a:ext>
            </a:extLst>
          </p:cNvPr>
          <p:cNvSpPr/>
          <p:nvPr/>
        </p:nvSpPr>
        <p:spPr>
          <a:xfrm>
            <a:off x="6859428" y="5311956"/>
            <a:ext cx="6703458" cy="996086"/>
          </a:xfrm>
          <a:prstGeom prst="rect">
            <a:avLst/>
          </a:prstGeom>
          <a:noFill/>
          <a:ln/>
        </p:spPr>
        <p:txBody>
          <a:bodyPr wrap="square" lIns="0" tIns="0" rIns="0" bIns="0" rtlCol="0" anchor="t"/>
          <a:lstStyle/>
          <a:p>
            <a:pPr marL="0" indent="0" algn="l">
              <a:lnSpc>
                <a:spcPts val="1900"/>
              </a:lnSpc>
              <a:buNone/>
            </a:pPr>
            <a:r>
              <a:rPr lang="fr-FR" sz="1600" dirty="0">
                <a:solidFill>
                  <a:srgbClr val="15213F"/>
                </a:solidFill>
                <a:latin typeface="Roboto" pitchFamily="34" charset="0"/>
                <a:ea typeface="Roboto" pitchFamily="34" charset="-122"/>
                <a:cs typeface="Roboto" pitchFamily="34" charset="-120"/>
              </a:rPr>
              <a:t>Mettre en place des alertes personnalisables via SMS ou e-mail pour des événements critiques : dépassement de vitesse, sortie de zone géographique (geofencing), niveau de carburant bas, ou détection d'accident.</a:t>
            </a:r>
          </a:p>
        </p:txBody>
      </p:sp>
      <p:sp>
        <p:nvSpPr>
          <p:cNvPr id="7" name="Shape 1">
            <a:extLst>
              <a:ext uri="{FF2B5EF4-FFF2-40B4-BE49-F238E27FC236}">
                <a16:creationId xmlns:a16="http://schemas.microsoft.com/office/drawing/2014/main" id="{500F56F9-BD38-642C-D363-3870C74AABA3}"/>
              </a:ext>
            </a:extLst>
          </p:cNvPr>
          <p:cNvSpPr/>
          <p:nvPr/>
        </p:nvSpPr>
        <p:spPr>
          <a:xfrm>
            <a:off x="6859427" y="6483621"/>
            <a:ext cx="152519" cy="1303666"/>
          </a:xfrm>
          <a:prstGeom prst="roundRect">
            <a:avLst>
              <a:gd name="adj" fmla="val 15004"/>
            </a:avLst>
          </a:prstGeom>
          <a:solidFill>
            <a:srgbClr val="E9ECF2"/>
          </a:solidFill>
          <a:ln/>
        </p:spPr>
        <p:txBody>
          <a:bodyPr/>
          <a:lstStyle/>
          <a:p>
            <a:endParaRPr lang="fr-FR" noProof="0" dirty="0"/>
          </a:p>
        </p:txBody>
      </p:sp>
      <p:sp>
        <p:nvSpPr>
          <p:cNvPr id="8" name="Text 2">
            <a:extLst>
              <a:ext uri="{FF2B5EF4-FFF2-40B4-BE49-F238E27FC236}">
                <a16:creationId xmlns:a16="http://schemas.microsoft.com/office/drawing/2014/main" id="{5F0569C2-1040-F95A-2536-E460FAE5EA32}"/>
              </a:ext>
            </a:extLst>
          </p:cNvPr>
          <p:cNvSpPr/>
          <p:nvPr/>
        </p:nvSpPr>
        <p:spPr>
          <a:xfrm>
            <a:off x="7164465" y="6560807"/>
            <a:ext cx="2920047" cy="351336"/>
          </a:xfrm>
          <a:prstGeom prst="rect">
            <a:avLst/>
          </a:prstGeom>
          <a:noFill/>
          <a:ln/>
        </p:spPr>
        <p:txBody>
          <a:bodyPr wrap="none" lIns="0" tIns="0" rIns="0" bIns="0" numCol="1" rtlCol="0" anchor="ctr"/>
          <a:lstStyle/>
          <a:p>
            <a:pPr>
              <a:lnSpc>
                <a:spcPts val="1850"/>
              </a:lnSpc>
            </a:pPr>
            <a:r>
              <a:rPr lang="fr-FR" sz="2000" dirty="0"/>
              <a:t>📜</a:t>
            </a:r>
            <a:r>
              <a:rPr lang="fr-FR" sz="2000" b="1" dirty="0">
                <a:solidFill>
                  <a:srgbClr val="000000"/>
                </a:solidFill>
                <a:latin typeface="Roboto Slab" pitchFamily="34" charset="0"/>
                <a:ea typeface="Roboto Slab" pitchFamily="34" charset="-122"/>
                <a:cs typeface="Roboto Slab" pitchFamily="34" charset="-120"/>
              </a:rPr>
              <a:t> Scalabilité Cloud</a:t>
            </a:r>
          </a:p>
        </p:txBody>
      </p:sp>
      <p:sp>
        <p:nvSpPr>
          <p:cNvPr id="9" name="Text 3">
            <a:extLst>
              <a:ext uri="{FF2B5EF4-FFF2-40B4-BE49-F238E27FC236}">
                <a16:creationId xmlns:a16="http://schemas.microsoft.com/office/drawing/2014/main" id="{AE61F4FB-F39C-69C2-E410-33B8B6FA35CF}"/>
              </a:ext>
            </a:extLst>
          </p:cNvPr>
          <p:cNvSpPr/>
          <p:nvPr/>
        </p:nvSpPr>
        <p:spPr>
          <a:xfrm>
            <a:off x="7164466" y="7033703"/>
            <a:ext cx="6398419" cy="781138"/>
          </a:xfrm>
          <a:prstGeom prst="rect">
            <a:avLst/>
          </a:prstGeom>
          <a:noFill/>
          <a:ln/>
        </p:spPr>
        <p:txBody>
          <a:bodyPr wrap="square" lIns="0" tIns="0" rIns="0" bIns="0" rtlCol="0" anchor="t"/>
          <a:lstStyle/>
          <a:p>
            <a:pPr marL="0" indent="0" algn="l">
              <a:lnSpc>
                <a:spcPts val="1900"/>
              </a:lnSpc>
              <a:buNone/>
            </a:pPr>
            <a:r>
              <a:rPr lang="fr-FR" sz="1600" noProof="0" dirty="0">
                <a:solidFill>
                  <a:srgbClr val="15213F"/>
                </a:solidFill>
                <a:latin typeface="Roboto" pitchFamily="34" charset="0"/>
                <a:ea typeface="Roboto" pitchFamily="34" charset="-122"/>
                <a:cs typeface="Roboto" pitchFamily="34" charset="-120"/>
              </a:rPr>
              <a:t>Migrer l'infrastructure de la base de données et du serveur Flask vers des services cloud (AWS, Azure, GCP) pour gérer un grand nombre de véhicules et de données.</a:t>
            </a:r>
          </a:p>
        </p:txBody>
      </p:sp>
    </p:spTree>
    <p:extLst>
      <p:ext uri="{BB962C8B-B14F-4D97-AF65-F5344CB8AC3E}">
        <p14:creationId xmlns:p14="http://schemas.microsoft.com/office/powerpoint/2010/main" val="146310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08D8D-FBC8-C3EB-EE9E-3B3394A790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2E1B643-E246-4246-DF1B-4E29B5C435DB}"/>
              </a:ext>
            </a:extLst>
          </p:cNvPr>
          <p:cNvSpPr/>
          <p:nvPr/>
        </p:nvSpPr>
        <p:spPr>
          <a:xfrm>
            <a:off x="793790" y="542926"/>
            <a:ext cx="3371809" cy="777874"/>
          </a:xfrm>
          <a:prstGeom prst="rect">
            <a:avLst/>
          </a:prstGeom>
          <a:noFill/>
          <a:ln/>
        </p:spPr>
        <p:txBody>
          <a:bodyPr wrap="none" lIns="0" tIns="0" rIns="0" bIns="0" rtlCol="0" anchor="ctr"/>
          <a:lstStyle/>
          <a:p>
            <a:pPr marL="0" indent="0" algn="l">
              <a:lnSpc>
                <a:spcPts val="3150"/>
              </a:lnSpc>
              <a:buNone/>
            </a:pPr>
            <a:r>
              <a:rPr lang="fr-FR" sz="4400" noProof="0" dirty="0">
                <a:solidFill>
                  <a:srgbClr val="403CCF"/>
                </a:solidFill>
                <a:latin typeface="Libre Baskerville" pitchFamily="34" charset="0"/>
                <a:ea typeface="Libre Baskerville" pitchFamily="34" charset="-122"/>
                <a:cs typeface="Libre Baskerville" pitchFamily="34" charset="-120"/>
              </a:rPr>
              <a:t>Conclusion</a:t>
            </a:r>
            <a:endParaRPr lang="fr-FR" sz="4000" noProof="0" dirty="0"/>
          </a:p>
        </p:txBody>
      </p:sp>
      <p:sp>
        <p:nvSpPr>
          <p:cNvPr id="3" name="Text 1">
            <a:extLst>
              <a:ext uri="{FF2B5EF4-FFF2-40B4-BE49-F238E27FC236}">
                <a16:creationId xmlns:a16="http://schemas.microsoft.com/office/drawing/2014/main" id="{3869F544-4579-E11A-47F3-4AFF32DB6DAA}"/>
              </a:ext>
            </a:extLst>
          </p:cNvPr>
          <p:cNvSpPr/>
          <p:nvPr/>
        </p:nvSpPr>
        <p:spPr>
          <a:xfrm>
            <a:off x="793790" y="1447205"/>
            <a:ext cx="12007809" cy="6464895"/>
          </a:xfrm>
          <a:prstGeom prst="rect">
            <a:avLst/>
          </a:prstGeom>
          <a:noFill/>
          <a:ln/>
        </p:spPr>
        <p:txBody>
          <a:bodyPr wrap="square" lIns="0" tIns="0" rIns="0" bIns="0" rtlCol="0" anchor="t"/>
          <a:lstStyle/>
          <a:p>
            <a:pPr indent="355600">
              <a:lnSpc>
                <a:spcPct val="150000"/>
              </a:lnSpc>
            </a:pPr>
            <a:r>
              <a:rPr lang="fr-FR" sz="2000" dirty="0">
                <a:latin typeface="Bell MT" panose="02020503060305020303" pitchFamily="18" charset="0"/>
              </a:rPr>
              <a:t>Cette présentation a démontré le potentiel de </a:t>
            </a:r>
            <a:r>
              <a:rPr lang="fr-FR" sz="2000" b="1" dirty="0">
                <a:latin typeface="Bell MT" panose="02020503060305020303" pitchFamily="18" charset="0"/>
              </a:rPr>
              <a:t>Python</a:t>
            </a:r>
            <a:r>
              <a:rPr lang="fr-FR" sz="2000" dirty="0">
                <a:latin typeface="Bell MT" panose="02020503060305020303" pitchFamily="18" charset="0"/>
              </a:rPr>
              <a:t> pour développer une solution </a:t>
            </a:r>
            <a:r>
              <a:rPr lang="fr-FR" sz="2000" b="1" dirty="0">
                <a:latin typeface="Bell MT" panose="02020503060305020303" pitchFamily="18" charset="0"/>
              </a:rPr>
              <a:t>télématique complète</a:t>
            </a:r>
            <a:r>
              <a:rPr lang="fr-FR" sz="2000" dirty="0">
                <a:latin typeface="Bell MT" panose="02020503060305020303" pitchFamily="18" charset="0"/>
              </a:rPr>
              <a:t>, capable de </a:t>
            </a:r>
            <a:r>
              <a:rPr lang="fr-FR" sz="2000" b="1" dirty="0">
                <a:latin typeface="Bell MT" panose="02020503060305020303" pitchFamily="18" charset="0"/>
              </a:rPr>
              <a:t>localiser, surveiller et contrôler à distance</a:t>
            </a:r>
            <a:r>
              <a:rPr lang="fr-FR" sz="2000" dirty="0">
                <a:latin typeface="Bell MT" panose="02020503060305020303" pitchFamily="18" charset="0"/>
              </a:rPr>
              <a:t> un véhicule en temps réel. Grâce à des technologies comme </a:t>
            </a:r>
            <a:r>
              <a:rPr lang="fr-FR" sz="2000" b="1" dirty="0">
                <a:latin typeface="Bell MT" panose="02020503060305020303" pitchFamily="18" charset="0"/>
              </a:rPr>
              <a:t>Flask &amp;</a:t>
            </a:r>
            <a:r>
              <a:rPr lang="fr-FR" sz="2000" dirty="0">
                <a:latin typeface="Bell MT" panose="02020503060305020303" pitchFamily="18" charset="0"/>
              </a:rPr>
              <a:t> </a:t>
            </a:r>
            <a:r>
              <a:rPr lang="fr-FR" sz="2000" b="1" dirty="0">
                <a:latin typeface="Bell MT" panose="02020503060305020303" pitchFamily="18" charset="0"/>
              </a:rPr>
              <a:t>SQLite</a:t>
            </a:r>
            <a:r>
              <a:rPr lang="fr-FR" sz="2000" dirty="0">
                <a:latin typeface="Bell MT" panose="02020503060305020303" pitchFamily="18" charset="0"/>
              </a:rPr>
              <a:t>, nous avons pu créer une application web intuitive qui gère les données GPS, les commandes moteur, et l’état global du véhicule avec fluidité.</a:t>
            </a:r>
          </a:p>
          <a:p>
            <a:pPr indent="355600">
              <a:lnSpc>
                <a:spcPct val="150000"/>
              </a:lnSpc>
            </a:pPr>
            <a:endParaRPr lang="fr-FR" sz="2000" dirty="0">
              <a:latin typeface="Bell MT" panose="02020503060305020303" pitchFamily="18" charset="0"/>
            </a:endParaRPr>
          </a:p>
          <a:p>
            <a:pPr indent="355600">
              <a:lnSpc>
                <a:spcPct val="150000"/>
              </a:lnSpc>
            </a:pPr>
            <a:r>
              <a:rPr lang="fr-FR" sz="2000" dirty="0">
                <a:latin typeface="Bell MT" panose="02020503060305020303" pitchFamily="18" charset="0"/>
              </a:rPr>
              <a:t>L’intégration de l’</a:t>
            </a:r>
            <a:r>
              <a:rPr lang="fr-FR" sz="2000" b="1" dirty="0">
                <a:latin typeface="Bell MT" panose="02020503060305020303" pitchFamily="18" charset="0"/>
              </a:rPr>
              <a:t>intelligence artificielle</a:t>
            </a:r>
            <a:r>
              <a:rPr lang="fr-FR" sz="2000" dirty="0">
                <a:latin typeface="Bell MT" panose="02020503060305020303" pitchFamily="18" charset="0"/>
              </a:rPr>
              <a:t> vient enrichir ce système en ajoutant une </a:t>
            </a:r>
            <a:r>
              <a:rPr lang="fr-FR" sz="2000" b="1" dirty="0">
                <a:latin typeface="Bell MT" panose="02020503060305020303" pitchFamily="18" charset="0"/>
              </a:rPr>
              <a:t>couche de prédiction intelligente des pannes</a:t>
            </a:r>
            <a:r>
              <a:rPr lang="fr-FR" sz="2000" dirty="0">
                <a:latin typeface="Bell MT" panose="02020503060305020303" pitchFamily="18" charset="0"/>
              </a:rPr>
              <a:t>. En analysant des paramètres comme la température, la vitesse ou le niveau de carburant, le système est désormais capable d’</a:t>
            </a:r>
            <a:r>
              <a:rPr lang="fr-FR" sz="2000" b="1" dirty="0">
                <a:latin typeface="Bell MT" panose="02020503060305020303" pitchFamily="18" charset="0"/>
              </a:rPr>
              <a:t>anticiper des anomalies mécaniques</a:t>
            </a:r>
            <a:r>
              <a:rPr lang="fr-FR" sz="2000" dirty="0">
                <a:latin typeface="Bell MT" panose="02020503060305020303" pitchFamily="18" charset="0"/>
              </a:rPr>
              <a:t> potentielles avant qu’elles ne surviennent. Cette approche proactive ouvre la voie à une </a:t>
            </a:r>
            <a:r>
              <a:rPr lang="fr-FR" sz="2000" b="1" dirty="0">
                <a:latin typeface="Bell MT" panose="02020503060305020303" pitchFamily="18" charset="0"/>
              </a:rPr>
              <a:t>maintenance prédictive</a:t>
            </a:r>
            <a:r>
              <a:rPr lang="fr-FR" sz="2000" dirty="0">
                <a:latin typeface="Bell MT" panose="02020503060305020303" pitchFamily="18" charset="0"/>
              </a:rPr>
              <a:t>, réduisant les coûts et augmentant la fiabilité.</a:t>
            </a:r>
          </a:p>
          <a:p>
            <a:pPr indent="355600">
              <a:lnSpc>
                <a:spcPct val="150000"/>
              </a:lnSpc>
            </a:pPr>
            <a:endParaRPr lang="fr-FR" sz="2000" dirty="0">
              <a:latin typeface="Bell MT" panose="02020503060305020303" pitchFamily="18" charset="0"/>
            </a:endParaRPr>
          </a:p>
          <a:p>
            <a:pPr indent="355600">
              <a:lnSpc>
                <a:spcPct val="150000"/>
              </a:lnSpc>
            </a:pPr>
            <a:r>
              <a:rPr lang="fr-FR" sz="2000" dirty="0">
                <a:latin typeface="Bell MT" panose="02020503060305020303" pitchFamily="18" charset="0"/>
              </a:rPr>
              <a:t>En somme, cette solution illustre comment </a:t>
            </a:r>
            <a:r>
              <a:rPr lang="fr-FR" sz="2000" b="1" dirty="0">
                <a:latin typeface="Bell MT" panose="02020503060305020303" pitchFamily="18" charset="0"/>
              </a:rPr>
              <a:t>la puissance du logiciel open source</a:t>
            </a:r>
            <a:r>
              <a:rPr lang="fr-FR" sz="2000" dirty="0">
                <a:latin typeface="Bell MT" panose="02020503060305020303" pitchFamily="18" charset="0"/>
              </a:rPr>
              <a:t>, combinée à l’intelligence artificielle, peut transformer un simple véhicule en </a:t>
            </a:r>
            <a:r>
              <a:rPr lang="fr-FR" sz="2000" b="1" dirty="0">
                <a:latin typeface="Bell MT" panose="02020503060305020303" pitchFamily="18" charset="0"/>
              </a:rPr>
              <a:t>un objet connecté intelligent et sécurisé</a:t>
            </a:r>
            <a:r>
              <a:rPr lang="fr-FR" sz="2000" dirty="0">
                <a:latin typeface="Bell MT" panose="02020503060305020303" pitchFamily="18" charset="0"/>
              </a:rPr>
              <a:t>.</a:t>
            </a:r>
          </a:p>
        </p:txBody>
      </p:sp>
    </p:spTree>
    <p:extLst>
      <p:ext uri="{BB962C8B-B14F-4D97-AF65-F5344CB8AC3E}">
        <p14:creationId xmlns:p14="http://schemas.microsoft.com/office/powerpoint/2010/main" val="2200639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C1E18-2C7A-C22E-42A3-903131FF1A3F}"/>
            </a:ext>
          </a:extLst>
        </p:cNvPr>
        <p:cNvGrpSpPr/>
        <p:nvPr/>
      </p:nvGrpSpPr>
      <p:grpSpPr>
        <a:xfrm>
          <a:off x="0" y="0"/>
          <a:ext cx="0" cy="0"/>
          <a:chOff x="0" y="0"/>
          <a:chExt cx="0" cy="0"/>
        </a:xfrm>
      </p:grpSpPr>
      <p:pic>
        <p:nvPicPr>
          <p:cNvPr id="39" name="Image 0" descr="preencoded.png">
            <a:extLst>
              <a:ext uri="{FF2B5EF4-FFF2-40B4-BE49-F238E27FC236}">
                <a16:creationId xmlns:a16="http://schemas.microsoft.com/office/drawing/2014/main" id="{835332C4-67B4-001C-9937-B982A2369CCE}"/>
              </a:ext>
            </a:extLst>
          </p:cNvPr>
          <p:cNvPicPr>
            <a:picLocks noChangeAspect="1"/>
          </p:cNvPicPr>
          <p:nvPr/>
        </p:nvPicPr>
        <p:blipFill>
          <a:blip r:embed="rId2"/>
          <a:stretch>
            <a:fillRect/>
          </a:stretch>
        </p:blipFill>
        <p:spPr>
          <a:xfrm>
            <a:off x="0" y="0"/>
            <a:ext cx="5486400" cy="8229600"/>
          </a:xfrm>
          <a:prstGeom prst="rect">
            <a:avLst/>
          </a:prstGeom>
        </p:spPr>
      </p:pic>
      <p:sp>
        <p:nvSpPr>
          <p:cNvPr id="40" name="Text 0">
            <a:extLst>
              <a:ext uri="{FF2B5EF4-FFF2-40B4-BE49-F238E27FC236}">
                <a16:creationId xmlns:a16="http://schemas.microsoft.com/office/drawing/2014/main" id="{2A1842A3-1257-F2C4-91E5-2BED0CF3EDBB}"/>
              </a:ext>
            </a:extLst>
          </p:cNvPr>
          <p:cNvSpPr/>
          <p:nvPr/>
        </p:nvSpPr>
        <p:spPr>
          <a:xfrm>
            <a:off x="6280190" y="768429"/>
            <a:ext cx="7556421" cy="1240155"/>
          </a:xfrm>
          <a:prstGeom prst="rect">
            <a:avLst/>
          </a:prstGeom>
          <a:noFill/>
          <a:ln/>
        </p:spPr>
        <p:txBody>
          <a:bodyPr wrap="square" lIns="0" tIns="0" rIns="0" bIns="0" rtlCol="0" anchor="t"/>
          <a:lstStyle/>
          <a:p>
            <a:pPr marL="0" indent="0" algn="l">
              <a:lnSpc>
                <a:spcPts val="4850"/>
              </a:lnSpc>
              <a:buNone/>
            </a:pPr>
            <a:r>
              <a:rPr lang="fr-FR" sz="3900" noProof="0" dirty="0">
                <a:solidFill>
                  <a:srgbClr val="3257B8"/>
                </a:solidFill>
                <a:latin typeface="Roboto Slab" pitchFamily="34" charset="0"/>
                <a:ea typeface="Roboto Slab" pitchFamily="34" charset="-122"/>
                <a:cs typeface="Roboto Slab" pitchFamily="34" charset="-120"/>
              </a:rPr>
              <a:t>Réflexions Finales et Appel à l'Innovation</a:t>
            </a:r>
            <a:endParaRPr lang="fr-FR" sz="3900" noProof="0" dirty="0"/>
          </a:p>
        </p:txBody>
      </p:sp>
      <p:sp>
        <p:nvSpPr>
          <p:cNvPr id="41" name="Text 1">
            <a:extLst>
              <a:ext uri="{FF2B5EF4-FFF2-40B4-BE49-F238E27FC236}">
                <a16:creationId xmlns:a16="http://schemas.microsoft.com/office/drawing/2014/main" id="{43B2C38C-499C-3B6C-20E2-0C0B9A74239C}"/>
              </a:ext>
            </a:extLst>
          </p:cNvPr>
          <p:cNvSpPr/>
          <p:nvPr/>
        </p:nvSpPr>
        <p:spPr>
          <a:xfrm>
            <a:off x="6280190" y="2306241"/>
            <a:ext cx="7556421" cy="1270159"/>
          </a:xfrm>
          <a:prstGeom prst="rect">
            <a:avLst/>
          </a:prstGeom>
          <a:noFill/>
          <a:ln/>
        </p:spPr>
        <p:txBody>
          <a:bodyPr wrap="square" lIns="0" tIns="0" rIns="0" bIns="0" rtlCol="0" anchor="t"/>
          <a:lstStyle/>
          <a:p>
            <a:pPr marL="0" indent="0" algn="l">
              <a:lnSpc>
                <a:spcPts val="2500"/>
              </a:lnSpc>
              <a:buNone/>
            </a:pPr>
            <a:r>
              <a:rPr lang="fr-FR" sz="1550" noProof="0" dirty="0">
                <a:solidFill>
                  <a:srgbClr val="15213F"/>
                </a:solidFill>
                <a:latin typeface="Roboto" pitchFamily="34" charset="0"/>
                <a:ea typeface="Roboto" pitchFamily="34" charset="-122"/>
                <a:cs typeface="Roboto" pitchFamily="34" charset="-120"/>
              </a:rPr>
              <a:t>Ce projet démontre le potentiel des technologies open-source pour créer des solutions complètes de télématique embarquée. Le système développé, bien que basé sur une simulation, pose les fondations d'une application réelle, évolutive et sécurisée.</a:t>
            </a:r>
            <a:endParaRPr lang="fr-FR" sz="1550" noProof="0" dirty="0"/>
          </a:p>
        </p:txBody>
      </p:sp>
      <p:sp>
        <p:nvSpPr>
          <p:cNvPr id="42" name="Text 2">
            <a:extLst>
              <a:ext uri="{FF2B5EF4-FFF2-40B4-BE49-F238E27FC236}">
                <a16:creationId xmlns:a16="http://schemas.microsoft.com/office/drawing/2014/main" id="{F163858E-975C-6122-39C2-572AFF3E13BB}"/>
              </a:ext>
            </a:extLst>
          </p:cNvPr>
          <p:cNvSpPr/>
          <p:nvPr/>
        </p:nvSpPr>
        <p:spPr>
          <a:xfrm>
            <a:off x="6577846" y="4022884"/>
            <a:ext cx="7258764" cy="635079"/>
          </a:xfrm>
          <a:prstGeom prst="rect">
            <a:avLst/>
          </a:prstGeom>
          <a:noFill/>
          <a:ln/>
        </p:spPr>
        <p:txBody>
          <a:bodyPr wrap="square" lIns="0" tIns="0" rIns="0" bIns="0" rtlCol="0" anchor="t"/>
          <a:lstStyle/>
          <a:p>
            <a:pPr marL="0" indent="0" algn="l">
              <a:lnSpc>
                <a:spcPts val="2500"/>
              </a:lnSpc>
              <a:buNone/>
            </a:pPr>
            <a:r>
              <a:rPr lang="fr-FR" sz="1550" noProof="0" dirty="0">
                <a:solidFill>
                  <a:srgbClr val="15213F"/>
                </a:solidFill>
                <a:latin typeface="Roboto" pitchFamily="34" charset="0"/>
                <a:ea typeface="Roboto" pitchFamily="34" charset="-122"/>
                <a:cs typeface="Roboto" pitchFamily="34" charset="-120"/>
              </a:rPr>
              <a:t>"Le futur de la mobilité est connecté, intelligent et autonome. L'ingénierie logicielle est la clé pour le déverrouiller."</a:t>
            </a:r>
            <a:endParaRPr lang="fr-FR" sz="1550" noProof="0" dirty="0"/>
          </a:p>
        </p:txBody>
      </p:sp>
      <p:sp>
        <p:nvSpPr>
          <p:cNvPr id="43" name="Shape 3">
            <a:extLst>
              <a:ext uri="{FF2B5EF4-FFF2-40B4-BE49-F238E27FC236}">
                <a16:creationId xmlns:a16="http://schemas.microsoft.com/office/drawing/2014/main" id="{9C555D40-7FEB-80B2-1606-2CAB7EB95C23}"/>
              </a:ext>
            </a:extLst>
          </p:cNvPr>
          <p:cNvSpPr/>
          <p:nvPr/>
        </p:nvSpPr>
        <p:spPr>
          <a:xfrm>
            <a:off x="6280190" y="3799642"/>
            <a:ext cx="22860" cy="1081564"/>
          </a:xfrm>
          <a:prstGeom prst="rect">
            <a:avLst/>
          </a:prstGeom>
          <a:solidFill>
            <a:srgbClr val="3257B8"/>
          </a:solidFill>
          <a:ln/>
        </p:spPr>
        <p:txBody>
          <a:bodyPr/>
          <a:lstStyle/>
          <a:p>
            <a:endParaRPr lang="fr-FR" noProof="0" dirty="0"/>
          </a:p>
        </p:txBody>
      </p:sp>
      <p:sp>
        <p:nvSpPr>
          <p:cNvPr id="44" name="Text 4">
            <a:extLst>
              <a:ext uri="{FF2B5EF4-FFF2-40B4-BE49-F238E27FC236}">
                <a16:creationId xmlns:a16="http://schemas.microsoft.com/office/drawing/2014/main" id="{08472EC7-038C-E9B8-3983-2698F9B28F28}"/>
              </a:ext>
            </a:extLst>
          </p:cNvPr>
          <p:cNvSpPr/>
          <p:nvPr/>
        </p:nvSpPr>
        <p:spPr>
          <a:xfrm>
            <a:off x="6280190" y="5104448"/>
            <a:ext cx="7556421" cy="1587698"/>
          </a:xfrm>
          <a:prstGeom prst="rect">
            <a:avLst/>
          </a:prstGeom>
          <a:noFill/>
          <a:ln/>
        </p:spPr>
        <p:txBody>
          <a:bodyPr wrap="square" lIns="0" tIns="0" rIns="0" bIns="0" rtlCol="0" anchor="t"/>
          <a:lstStyle/>
          <a:p>
            <a:pPr marL="0" indent="0" algn="l">
              <a:lnSpc>
                <a:spcPts val="2500"/>
              </a:lnSpc>
              <a:buNone/>
            </a:pPr>
            <a:r>
              <a:rPr lang="fr-FR" sz="1550" noProof="0" dirty="0">
                <a:solidFill>
                  <a:srgbClr val="15213F"/>
                </a:solidFill>
                <a:latin typeface="Roboto" pitchFamily="34" charset="0"/>
                <a:ea typeface="Roboto" pitchFamily="34" charset="-122"/>
                <a:cs typeface="Roboto" pitchFamily="34" charset="-120"/>
              </a:rPr>
              <a:t>Nous encourageons les étudiants en ingénierie à explorer ces domaines, à innover et à contribuer à façonner un avenir où les véhicules ne sont plus de simples moyens de transport, mais des partenaires intelligents pour une vie plus sûre, plus efficace et plus confortable. Les défis sont nombreux, mais les opportunités sont illimitées. La prochaine étape est entre vos mains !</a:t>
            </a:r>
            <a:endParaRPr lang="fr-FR" sz="1550" noProof="0" dirty="0"/>
          </a:p>
        </p:txBody>
      </p:sp>
      <p:pic>
        <p:nvPicPr>
          <p:cNvPr id="45" name="Image 1" descr="preencoded.png">
            <a:hlinkClick r:id="rId3"/>
            <a:extLst>
              <a:ext uri="{FF2B5EF4-FFF2-40B4-BE49-F238E27FC236}">
                <a16:creationId xmlns:a16="http://schemas.microsoft.com/office/drawing/2014/main" id="{0435494E-81F7-E165-B84F-51067F529A60}"/>
              </a:ext>
            </a:extLst>
          </p:cNvPr>
          <p:cNvPicPr>
            <a:picLocks noChangeAspect="1"/>
          </p:cNvPicPr>
          <p:nvPr/>
        </p:nvPicPr>
        <p:blipFill>
          <a:blip r:embed="rId4"/>
          <a:stretch>
            <a:fillRect/>
          </a:stretch>
        </p:blipFill>
        <p:spPr>
          <a:xfrm>
            <a:off x="6280190" y="6915388"/>
            <a:ext cx="2476976" cy="545783"/>
          </a:xfrm>
          <a:prstGeom prst="rect">
            <a:avLst/>
          </a:prstGeom>
        </p:spPr>
      </p:pic>
      <p:pic>
        <p:nvPicPr>
          <p:cNvPr id="46" name="Image 2" descr="preencoded.png">
            <a:hlinkClick r:id="rId5"/>
            <a:extLst>
              <a:ext uri="{FF2B5EF4-FFF2-40B4-BE49-F238E27FC236}">
                <a16:creationId xmlns:a16="http://schemas.microsoft.com/office/drawing/2014/main" id="{FD9C8444-6780-42B8-D861-045307026FB4}"/>
              </a:ext>
            </a:extLst>
          </p:cNvPr>
          <p:cNvPicPr>
            <a:picLocks noChangeAspect="1"/>
          </p:cNvPicPr>
          <p:nvPr/>
        </p:nvPicPr>
        <p:blipFill>
          <a:blip r:embed="rId6"/>
          <a:stretch>
            <a:fillRect/>
          </a:stretch>
        </p:blipFill>
        <p:spPr>
          <a:xfrm>
            <a:off x="9021445" y="6915388"/>
            <a:ext cx="1759268" cy="545783"/>
          </a:xfrm>
          <a:prstGeom prst="rect">
            <a:avLst/>
          </a:prstGeom>
        </p:spPr>
      </p:pic>
    </p:spTree>
    <p:extLst>
      <p:ext uri="{BB962C8B-B14F-4D97-AF65-F5344CB8AC3E}">
        <p14:creationId xmlns:p14="http://schemas.microsoft.com/office/powerpoint/2010/main" val="114647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1">
            <a:extLst>
              <a:ext uri="{FF2B5EF4-FFF2-40B4-BE49-F238E27FC236}">
                <a16:creationId xmlns:a16="http://schemas.microsoft.com/office/drawing/2014/main" id="{F3EC40FC-DF58-ABC9-F3E8-81A9479784EE}"/>
              </a:ext>
            </a:extLst>
          </p:cNvPr>
          <p:cNvSpPr/>
          <p:nvPr/>
        </p:nvSpPr>
        <p:spPr>
          <a:xfrm>
            <a:off x="3410247" y="710052"/>
            <a:ext cx="7809905" cy="852048"/>
          </a:xfrm>
          <a:prstGeom prst="rect">
            <a:avLst/>
          </a:prstGeom>
          <a:noFill/>
          <a:ln/>
        </p:spPr>
        <p:txBody>
          <a:bodyPr wrap="square" lIns="0" tIns="0" rIns="0" bIns="0" rtlCol="0" anchor="ctr"/>
          <a:lstStyle/>
          <a:p>
            <a:pPr algn="ctr">
              <a:lnSpc>
                <a:spcPts val="1900"/>
              </a:lnSpc>
            </a:pPr>
            <a:r>
              <a:rPr lang="fr-FR" sz="3200" i="1" dirty="0">
                <a:solidFill>
                  <a:schemeClr val="accent2">
                    <a:lumMod val="75000"/>
                  </a:schemeClr>
                </a:solidFill>
                <a:latin typeface="Castellar" panose="020A0402060406010301" pitchFamily="18" charset="0"/>
              </a:rPr>
              <a:t>Merci pour votre attention</a:t>
            </a:r>
            <a:endParaRPr lang="fr-FR" sz="3200" i="1" dirty="0">
              <a:solidFill>
                <a:schemeClr val="accent2">
                  <a:lumMod val="75000"/>
                </a:schemeClr>
              </a:solidFill>
              <a:latin typeface="Castellar" panose="020A0402060406010301" pitchFamily="18" charset="0"/>
              <a:ea typeface="Roboto" pitchFamily="34" charset="-122"/>
              <a:cs typeface="Roboto" pitchFamily="34" charset="-120"/>
            </a:endParaRPr>
          </a:p>
        </p:txBody>
      </p:sp>
      <p:sp>
        <p:nvSpPr>
          <p:cNvPr id="3" name="Text 11">
            <a:extLst>
              <a:ext uri="{FF2B5EF4-FFF2-40B4-BE49-F238E27FC236}">
                <a16:creationId xmlns:a16="http://schemas.microsoft.com/office/drawing/2014/main" id="{52E171EA-2E70-FE63-F2E7-1626BA1AE012}"/>
              </a:ext>
            </a:extLst>
          </p:cNvPr>
          <p:cNvSpPr/>
          <p:nvPr/>
        </p:nvSpPr>
        <p:spPr>
          <a:xfrm>
            <a:off x="3410247" y="2094352"/>
            <a:ext cx="7809905" cy="2020448"/>
          </a:xfrm>
          <a:prstGeom prst="rect">
            <a:avLst/>
          </a:prstGeom>
          <a:noFill/>
          <a:ln/>
        </p:spPr>
        <p:txBody>
          <a:bodyPr wrap="square" lIns="0" tIns="0" rIns="0" bIns="0" rtlCol="0" anchor="ctr"/>
          <a:lstStyle/>
          <a:p>
            <a:pPr algn="ctr"/>
            <a:r>
              <a:rPr lang="fr-FR" sz="2400" dirty="0">
                <a:solidFill>
                  <a:schemeClr val="bg2">
                    <a:lumMod val="25000"/>
                  </a:schemeClr>
                </a:solidFill>
              </a:rPr>
              <a:t>Ce projet démontre comment l’alliance entre</a:t>
            </a:r>
            <a:br>
              <a:rPr lang="fr-FR" sz="2400" dirty="0">
                <a:solidFill>
                  <a:schemeClr val="bg2">
                    <a:lumMod val="25000"/>
                  </a:schemeClr>
                </a:solidFill>
              </a:rPr>
            </a:br>
            <a:r>
              <a:rPr lang="fr-FR" sz="2400" b="1" dirty="0">
                <a:solidFill>
                  <a:schemeClr val="bg2">
                    <a:lumMod val="25000"/>
                  </a:schemeClr>
                </a:solidFill>
              </a:rPr>
              <a:t>la télématique</a:t>
            </a:r>
            <a:r>
              <a:rPr lang="fr-FR" sz="2400" dirty="0">
                <a:solidFill>
                  <a:schemeClr val="bg2">
                    <a:lumMod val="25000"/>
                  </a:schemeClr>
                </a:solidFill>
              </a:rPr>
              <a:t>, </a:t>
            </a:r>
            <a:r>
              <a:rPr lang="fr-FR" sz="2400" b="1" dirty="0">
                <a:solidFill>
                  <a:schemeClr val="bg2">
                    <a:lumMod val="25000"/>
                  </a:schemeClr>
                </a:solidFill>
              </a:rPr>
              <a:t>l’intelligence artificielle</a:t>
            </a:r>
            <a:br>
              <a:rPr lang="fr-FR" sz="2400" dirty="0">
                <a:solidFill>
                  <a:schemeClr val="bg2">
                    <a:lumMod val="25000"/>
                  </a:schemeClr>
                </a:solidFill>
              </a:rPr>
            </a:br>
            <a:r>
              <a:rPr lang="fr-FR" sz="2400" dirty="0">
                <a:solidFill>
                  <a:schemeClr val="bg2">
                    <a:lumMod val="25000"/>
                  </a:schemeClr>
                </a:solidFill>
              </a:rPr>
              <a:t>et </a:t>
            </a:r>
            <a:r>
              <a:rPr lang="fr-FR" sz="2400" b="1" dirty="0">
                <a:solidFill>
                  <a:schemeClr val="bg2">
                    <a:lumMod val="25000"/>
                  </a:schemeClr>
                </a:solidFill>
              </a:rPr>
              <a:t>la puissance de Python</a:t>
            </a:r>
            <a:br>
              <a:rPr lang="fr-FR" sz="2400" dirty="0">
                <a:solidFill>
                  <a:schemeClr val="bg2">
                    <a:lumMod val="25000"/>
                  </a:schemeClr>
                </a:solidFill>
              </a:rPr>
            </a:br>
            <a:r>
              <a:rPr lang="fr-FR" sz="2400" dirty="0">
                <a:solidFill>
                  <a:schemeClr val="bg2">
                    <a:lumMod val="25000"/>
                  </a:schemeClr>
                </a:solidFill>
              </a:rPr>
              <a:t>peut transformer un véhicule en</a:t>
            </a:r>
            <a:br>
              <a:rPr lang="fr-FR" sz="2400" dirty="0">
                <a:solidFill>
                  <a:schemeClr val="bg2">
                    <a:lumMod val="25000"/>
                  </a:schemeClr>
                </a:solidFill>
              </a:rPr>
            </a:br>
            <a:r>
              <a:rPr lang="fr-FR" sz="2400" b="1" dirty="0">
                <a:solidFill>
                  <a:schemeClr val="bg2">
                    <a:lumMod val="25000"/>
                  </a:schemeClr>
                </a:solidFill>
              </a:rPr>
              <a:t>système connecté intelligent, préventif et réactif.</a:t>
            </a:r>
            <a:endParaRPr lang="fr-FR" sz="2400" i="1" dirty="0">
              <a:solidFill>
                <a:schemeClr val="bg2">
                  <a:lumMod val="25000"/>
                </a:schemeClr>
              </a:solidFill>
              <a:latin typeface="Castellar" panose="020A0402060406010301" pitchFamily="18" charset="0"/>
              <a:ea typeface="Roboto" pitchFamily="34" charset="-122"/>
              <a:cs typeface="Roboto" pitchFamily="34" charset="-120"/>
            </a:endParaRPr>
          </a:p>
        </p:txBody>
      </p:sp>
      <p:sp>
        <p:nvSpPr>
          <p:cNvPr id="4" name="Text 11">
            <a:extLst>
              <a:ext uri="{FF2B5EF4-FFF2-40B4-BE49-F238E27FC236}">
                <a16:creationId xmlns:a16="http://schemas.microsoft.com/office/drawing/2014/main" id="{DDF6C5AB-BBB8-06DD-942D-6780F2BDE817}"/>
              </a:ext>
            </a:extLst>
          </p:cNvPr>
          <p:cNvSpPr/>
          <p:nvPr/>
        </p:nvSpPr>
        <p:spPr>
          <a:xfrm>
            <a:off x="330200" y="5754840"/>
            <a:ext cx="8343900" cy="1649260"/>
          </a:xfrm>
          <a:prstGeom prst="rect">
            <a:avLst/>
          </a:prstGeom>
          <a:noFill/>
          <a:ln/>
        </p:spPr>
        <p:txBody>
          <a:bodyPr wrap="square" lIns="0" tIns="0" rIns="0" bIns="0" rtlCol="0" anchor="ctr"/>
          <a:lstStyle/>
          <a:p>
            <a:pPr>
              <a:lnSpc>
                <a:spcPct val="150000"/>
              </a:lnSpc>
            </a:pPr>
            <a:r>
              <a:rPr lang="fr-FR" sz="2400" b="1" i="1" u="sng" dirty="0">
                <a:latin typeface="Bodoni MT" panose="02070603080606020203" pitchFamily="18" charset="0"/>
                <a:ea typeface="Calibri" panose="020F0502020204030204" pitchFamily="34" charset="0"/>
                <a:cs typeface="Arial" panose="020B0604020202020204" pitchFamily="34" charset="0"/>
              </a:rPr>
              <a:t>Présenté par : </a:t>
            </a:r>
          </a:p>
          <a:p>
            <a:pPr algn="ctr">
              <a:lnSpc>
                <a:spcPct val="150000"/>
              </a:lnSpc>
            </a:pPr>
            <a:r>
              <a:rPr lang="fr-FR" sz="2400" b="1" i="1" dirty="0">
                <a:solidFill>
                  <a:schemeClr val="bg2">
                    <a:lumMod val="50000"/>
                  </a:schemeClr>
                </a:solidFill>
                <a:latin typeface="Bell MT" panose="02020503060305020303" pitchFamily="18" charset="0"/>
              </a:rPr>
              <a:t>Hamza El Asly</a:t>
            </a:r>
            <a:br>
              <a:rPr lang="fr-FR" sz="2400" dirty="0"/>
            </a:br>
            <a:r>
              <a:rPr lang="fr-FR" sz="2400" b="1" i="1" dirty="0">
                <a:solidFill>
                  <a:schemeClr val="bg2">
                    <a:lumMod val="50000"/>
                  </a:schemeClr>
                </a:solidFill>
                <a:latin typeface="Bell MT" panose="02020503060305020303" pitchFamily="18" charset="0"/>
              </a:rPr>
              <a:t>Contrôle et prédiction à distance des véhicules via Flask &amp; IA</a:t>
            </a:r>
          </a:p>
        </p:txBody>
      </p:sp>
    </p:spTree>
    <p:extLst>
      <p:ext uri="{BB962C8B-B14F-4D97-AF65-F5344CB8AC3E}">
        <p14:creationId xmlns:p14="http://schemas.microsoft.com/office/powerpoint/2010/main" val="103821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834D14E8-E01A-7D65-F547-1F0369CF1AC6}"/>
              </a:ext>
            </a:extLst>
          </p:cNvPr>
          <p:cNvSpPr/>
          <p:nvPr/>
        </p:nvSpPr>
        <p:spPr>
          <a:xfrm>
            <a:off x="1222394" y="1912778"/>
            <a:ext cx="6699211" cy="1860233"/>
          </a:xfrm>
          <a:prstGeom prst="rect">
            <a:avLst/>
          </a:prstGeom>
          <a:noFill/>
          <a:ln/>
        </p:spPr>
        <p:txBody>
          <a:bodyPr wrap="square" lIns="0" tIns="0" rIns="0" bIns="0" rtlCol="0" anchor="t"/>
          <a:lstStyle/>
          <a:p>
            <a:pPr marL="0" indent="0">
              <a:lnSpc>
                <a:spcPts val="4850"/>
              </a:lnSpc>
              <a:buNone/>
            </a:pPr>
            <a:r>
              <a:rPr lang="fr-FR" sz="3900" b="1" noProof="0" dirty="0">
                <a:solidFill>
                  <a:srgbClr val="8062B2"/>
                </a:solidFill>
                <a:latin typeface="Palatino Linotype" panose="02040502050505030304" pitchFamily="18" charset="0"/>
                <a:ea typeface="Roboto Slab" pitchFamily="34" charset="-122"/>
                <a:cs typeface="Roboto Slab" pitchFamily="34" charset="-120"/>
              </a:rPr>
              <a:t>Système de Localisation et de Contrôle à Distance de Véhicules Connectés</a:t>
            </a:r>
            <a:endParaRPr lang="fr-FR" sz="3900" b="1" noProof="0" dirty="0">
              <a:solidFill>
                <a:srgbClr val="8062B2"/>
              </a:solidFill>
              <a:latin typeface="Palatino Linotype" panose="02040502050505030304" pitchFamily="18" charset="0"/>
            </a:endParaRPr>
          </a:p>
        </p:txBody>
      </p:sp>
      <p:sp>
        <p:nvSpPr>
          <p:cNvPr id="7" name="Text 1">
            <a:extLst>
              <a:ext uri="{FF2B5EF4-FFF2-40B4-BE49-F238E27FC236}">
                <a16:creationId xmlns:a16="http://schemas.microsoft.com/office/drawing/2014/main" id="{9904C2BA-75F4-0B76-ED68-5D883B7560AB}"/>
              </a:ext>
            </a:extLst>
          </p:cNvPr>
          <p:cNvSpPr/>
          <p:nvPr/>
        </p:nvSpPr>
        <p:spPr>
          <a:xfrm>
            <a:off x="793790" y="4456588"/>
            <a:ext cx="7556421" cy="2414111"/>
          </a:xfrm>
          <a:prstGeom prst="rect">
            <a:avLst/>
          </a:prstGeom>
          <a:noFill/>
          <a:ln/>
        </p:spPr>
        <p:txBody>
          <a:bodyPr wrap="square" lIns="0" tIns="0" rIns="0" bIns="0" rtlCol="0" anchor="t"/>
          <a:lstStyle/>
          <a:p>
            <a:pPr marL="0" indent="0" algn="l">
              <a:lnSpc>
                <a:spcPts val="2500"/>
              </a:lnSpc>
              <a:buNone/>
            </a:pPr>
            <a:r>
              <a:rPr lang="fr-FR" noProof="0" dirty="0">
                <a:solidFill>
                  <a:srgbClr val="15213F"/>
                </a:solidFill>
                <a:latin typeface="Roboto" pitchFamily="34" charset="0"/>
                <a:ea typeface="Roboto" pitchFamily="34" charset="-122"/>
                <a:cs typeface="Roboto" pitchFamily="34" charset="-120"/>
              </a:rPr>
              <a:t>La télématique embarquée et les véhicules connectés révolutionnent notre interaction avec l'automobile, transformant les véhicules en plateformes intelligentes capables de communiquer et d'interagir avec leur environnement. Cette présentation explorera un système de localisation et de contrôle à distance innovant, développé en utilisant Python, Flask et SQLite, conçu pour répondre aux défis modernes de la gestion de flotte et de la sécurité automobile.</a:t>
            </a:r>
            <a:endParaRPr lang="fr-FR" noProof="0" dirty="0"/>
          </a:p>
        </p:txBody>
      </p:sp>
      <p:pic>
        <p:nvPicPr>
          <p:cNvPr id="8" name="Image 0" descr="preencoded.png">
            <a:extLst>
              <a:ext uri="{FF2B5EF4-FFF2-40B4-BE49-F238E27FC236}">
                <a16:creationId xmlns:a16="http://schemas.microsoft.com/office/drawing/2014/main" id="{37D0A77A-4596-BBF4-FEF0-DC7BC32FB835}"/>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219150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9E634-A462-DFC3-449D-3BCFE2AD9566}"/>
            </a:ext>
          </a:extLst>
        </p:cNvPr>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C1574301-60BD-3DAE-563D-C5D1A7679C11}"/>
              </a:ext>
            </a:extLst>
          </p:cNvPr>
          <p:cNvPicPr>
            <a:picLocks noChangeAspect="1"/>
          </p:cNvPicPr>
          <p:nvPr/>
        </p:nvPicPr>
        <p:blipFill>
          <a:blip r:embed="rId2"/>
          <a:stretch>
            <a:fillRect/>
          </a:stretch>
        </p:blipFill>
        <p:spPr>
          <a:xfrm>
            <a:off x="0" y="0"/>
            <a:ext cx="14630400" cy="2270641"/>
          </a:xfrm>
          <a:prstGeom prst="rect">
            <a:avLst/>
          </a:prstGeom>
        </p:spPr>
      </p:pic>
      <p:sp>
        <p:nvSpPr>
          <p:cNvPr id="17" name="Text 0">
            <a:extLst>
              <a:ext uri="{FF2B5EF4-FFF2-40B4-BE49-F238E27FC236}">
                <a16:creationId xmlns:a16="http://schemas.microsoft.com/office/drawing/2014/main" id="{8D374D9C-E7B3-6E17-F208-CC56AE35C8DB}"/>
              </a:ext>
            </a:extLst>
          </p:cNvPr>
          <p:cNvSpPr/>
          <p:nvPr/>
        </p:nvSpPr>
        <p:spPr>
          <a:xfrm>
            <a:off x="764858" y="2797135"/>
            <a:ext cx="13100685" cy="1135142"/>
          </a:xfrm>
          <a:prstGeom prst="rect">
            <a:avLst/>
          </a:prstGeom>
          <a:noFill/>
          <a:ln/>
        </p:spPr>
        <p:txBody>
          <a:bodyPr wrap="square" lIns="0" tIns="0" rIns="0" bIns="0" rtlCol="0" anchor="t"/>
          <a:lstStyle/>
          <a:p>
            <a:pPr marL="0" indent="0" algn="l">
              <a:lnSpc>
                <a:spcPts val="4450"/>
              </a:lnSpc>
              <a:buNone/>
            </a:pPr>
            <a:r>
              <a:rPr lang="fr-FR" sz="3550" noProof="0" dirty="0">
                <a:solidFill>
                  <a:srgbClr val="3257B8"/>
                </a:solidFill>
                <a:latin typeface="Roboto Slab" pitchFamily="34" charset="0"/>
                <a:ea typeface="Roboto Slab" pitchFamily="34" charset="-122"/>
                <a:cs typeface="Roboto Slab" pitchFamily="34" charset="-120"/>
              </a:rPr>
              <a:t>Introduction à la Télématique Embarquée et aux Véhicules Connectés</a:t>
            </a:r>
            <a:endParaRPr lang="fr-FR" sz="3550" noProof="0" dirty="0"/>
          </a:p>
        </p:txBody>
      </p:sp>
      <p:sp>
        <p:nvSpPr>
          <p:cNvPr id="18" name="Shape 1">
            <a:extLst>
              <a:ext uri="{FF2B5EF4-FFF2-40B4-BE49-F238E27FC236}">
                <a16:creationId xmlns:a16="http://schemas.microsoft.com/office/drawing/2014/main" id="{6852C0B4-C08D-70C9-F196-52985386D298}"/>
              </a:ext>
            </a:extLst>
          </p:cNvPr>
          <p:cNvSpPr/>
          <p:nvPr/>
        </p:nvSpPr>
        <p:spPr>
          <a:xfrm>
            <a:off x="764858" y="4204692"/>
            <a:ext cx="4245769" cy="3498413"/>
          </a:xfrm>
          <a:prstGeom prst="roundRect">
            <a:avLst>
              <a:gd name="adj" fmla="val 779"/>
            </a:avLst>
          </a:prstGeom>
          <a:solidFill>
            <a:srgbClr val="E9ECF2"/>
          </a:solidFill>
          <a:ln/>
        </p:spPr>
        <p:txBody>
          <a:bodyPr/>
          <a:lstStyle/>
          <a:p>
            <a:endParaRPr lang="fr-FR" noProof="0" dirty="0"/>
          </a:p>
        </p:txBody>
      </p:sp>
      <p:sp>
        <p:nvSpPr>
          <p:cNvPr id="19" name="Text 2">
            <a:extLst>
              <a:ext uri="{FF2B5EF4-FFF2-40B4-BE49-F238E27FC236}">
                <a16:creationId xmlns:a16="http://schemas.microsoft.com/office/drawing/2014/main" id="{55177FAB-5A70-CFDC-B6FD-1B54D918B65A}"/>
              </a:ext>
            </a:extLst>
          </p:cNvPr>
          <p:cNvSpPr/>
          <p:nvPr/>
        </p:nvSpPr>
        <p:spPr>
          <a:xfrm>
            <a:off x="946428" y="4386263"/>
            <a:ext cx="3882628" cy="567452"/>
          </a:xfrm>
          <a:prstGeom prst="rect">
            <a:avLst/>
          </a:prstGeom>
          <a:noFill/>
          <a:ln/>
        </p:spPr>
        <p:txBody>
          <a:bodyPr wrap="square" lIns="0" tIns="0" rIns="0" bIns="0" rtlCol="0" anchor="t"/>
          <a:lstStyle/>
          <a:p>
            <a:pPr marL="0" indent="0" algn="l">
              <a:lnSpc>
                <a:spcPts val="2200"/>
              </a:lnSpc>
              <a:buNone/>
            </a:pPr>
            <a:r>
              <a:rPr lang="fr-FR" sz="1750" noProof="0" dirty="0">
                <a:solidFill>
                  <a:srgbClr val="15213F"/>
                </a:solidFill>
                <a:latin typeface="Roboto Slab" pitchFamily="34" charset="0"/>
                <a:ea typeface="Roboto Slab" pitchFamily="34" charset="-122"/>
                <a:cs typeface="Roboto Slab" pitchFamily="34" charset="-120"/>
              </a:rPr>
              <a:t>Qu'est-ce que la Télématique Embarquée ?</a:t>
            </a:r>
            <a:endParaRPr lang="fr-FR" sz="1750" noProof="0" dirty="0"/>
          </a:p>
        </p:txBody>
      </p:sp>
      <p:sp>
        <p:nvSpPr>
          <p:cNvPr id="20" name="Text 3">
            <a:extLst>
              <a:ext uri="{FF2B5EF4-FFF2-40B4-BE49-F238E27FC236}">
                <a16:creationId xmlns:a16="http://schemas.microsoft.com/office/drawing/2014/main" id="{ECF8D410-7BA0-9BF8-360B-06C21EAA27A1}"/>
              </a:ext>
            </a:extLst>
          </p:cNvPr>
          <p:cNvSpPr/>
          <p:nvPr/>
        </p:nvSpPr>
        <p:spPr>
          <a:xfrm>
            <a:off x="946428" y="5062657"/>
            <a:ext cx="3882628" cy="2034421"/>
          </a:xfrm>
          <a:prstGeom prst="rect">
            <a:avLst/>
          </a:prstGeom>
          <a:noFill/>
          <a:ln/>
        </p:spPr>
        <p:txBody>
          <a:bodyPr wrap="square" lIns="0" tIns="0" rIns="0" bIns="0" rtlCol="0" anchor="t"/>
          <a:lstStyle/>
          <a:p>
            <a:pPr marL="0" indent="0" algn="l">
              <a:lnSpc>
                <a:spcPts val="2250"/>
              </a:lnSpc>
              <a:buNone/>
            </a:pPr>
            <a:r>
              <a:rPr lang="fr-FR" sz="1400" noProof="0" dirty="0">
                <a:solidFill>
                  <a:srgbClr val="15213F"/>
                </a:solidFill>
                <a:latin typeface="Roboto" pitchFamily="34" charset="0"/>
                <a:ea typeface="Roboto" pitchFamily="34" charset="-122"/>
                <a:cs typeface="Roboto" pitchFamily="34" charset="-120"/>
              </a:rPr>
              <a:t>La télématique embarquée combine les télécommunications et l'informatique pour collecter et transmettre des données à distance. Dans le contexte automobile, elle permet la communication bidirectionnelle entre le véhicule et des systèmes externes, offrant une multitude de services.</a:t>
            </a:r>
            <a:endParaRPr lang="fr-FR" sz="1400" noProof="0" dirty="0"/>
          </a:p>
        </p:txBody>
      </p:sp>
      <p:sp>
        <p:nvSpPr>
          <p:cNvPr id="21" name="Shape 4">
            <a:extLst>
              <a:ext uri="{FF2B5EF4-FFF2-40B4-BE49-F238E27FC236}">
                <a16:creationId xmlns:a16="http://schemas.microsoft.com/office/drawing/2014/main" id="{ACCBFCE3-63BB-B3FA-DFCE-CFDDF8EB94F1}"/>
              </a:ext>
            </a:extLst>
          </p:cNvPr>
          <p:cNvSpPr/>
          <p:nvPr/>
        </p:nvSpPr>
        <p:spPr>
          <a:xfrm>
            <a:off x="5192197" y="4204692"/>
            <a:ext cx="4245888" cy="3498413"/>
          </a:xfrm>
          <a:prstGeom prst="roundRect">
            <a:avLst>
              <a:gd name="adj" fmla="val 779"/>
            </a:avLst>
          </a:prstGeom>
          <a:solidFill>
            <a:srgbClr val="E9ECF2"/>
          </a:solidFill>
          <a:ln/>
        </p:spPr>
        <p:txBody>
          <a:bodyPr/>
          <a:lstStyle/>
          <a:p>
            <a:endParaRPr lang="fr-FR" noProof="0" dirty="0"/>
          </a:p>
        </p:txBody>
      </p:sp>
      <p:sp>
        <p:nvSpPr>
          <p:cNvPr id="22" name="Text 5">
            <a:extLst>
              <a:ext uri="{FF2B5EF4-FFF2-40B4-BE49-F238E27FC236}">
                <a16:creationId xmlns:a16="http://schemas.microsoft.com/office/drawing/2014/main" id="{75A82AD4-A131-4DC0-429B-FD24E9F6848A}"/>
              </a:ext>
            </a:extLst>
          </p:cNvPr>
          <p:cNvSpPr/>
          <p:nvPr/>
        </p:nvSpPr>
        <p:spPr>
          <a:xfrm>
            <a:off x="5373767" y="4386263"/>
            <a:ext cx="3229570" cy="283726"/>
          </a:xfrm>
          <a:prstGeom prst="rect">
            <a:avLst/>
          </a:prstGeom>
          <a:noFill/>
          <a:ln/>
        </p:spPr>
        <p:txBody>
          <a:bodyPr wrap="none" lIns="0" tIns="0" rIns="0" bIns="0" rtlCol="0" anchor="t"/>
          <a:lstStyle/>
          <a:p>
            <a:pPr marL="0" indent="0" algn="l">
              <a:lnSpc>
                <a:spcPts val="2200"/>
              </a:lnSpc>
              <a:buNone/>
            </a:pPr>
            <a:r>
              <a:rPr lang="fr-FR" sz="1750" noProof="0" dirty="0">
                <a:solidFill>
                  <a:srgbClr val="15213F"/>
                </a:solidFill>
                <a:latin typeface="Roboto Slab" pitchFamily="34" charset="0"/>
                <a:ea typeface="Roboto Slab" pitchFamily="34" charset="-122"/>
                <a:cs typeface="Roboto Slab" pitchFamily="34" charset="-120"/>
              </a:rPr>
              <a:t>L'Ère des Véhicules Connectés</a:t>
            </a:r>
            <a:endParaRPr lang="fr-FR" sz="1750" noProof="0" dirty="0"/>
          </a:p>
        </p:txBody>
      </p:sp>
      <p:sp>
        <p:nvSpPr>
          <p:cNvPr id="23" name="Text 6">
            <a:extLst>
              <a:ext uri="{FF2B5EF4-FFF2-40B4-BE49-F238E27FC236}">
                <a16:creationId xmlns:a16="http://schemas.microsoft.com/office/drawing/2014/main" id="{141218E7-9DA6-3086-9A6E-5C85E45B802F}"/>
              </a:ext>
            </a:extLst>
          </p:cNvPr>
          <p:cNvSpPr/>
          <p:nvPr/>
        </p:nvSpPr>
        <p:spPr>
          <a:xfrm>
            <a:off x="5373767" y="4778931"/>
            <a:ext cx="3882747" cy="1743789"/>
          </a:xfrm>
          <a:prstGeom prst="rect">
            <a:avLst/>
          </a:prstGeom>
          <a:noFill/>
          <a:ln/>
        </p:spPr>
        <p:txBody>
          <a:bodyPr wrap="square" lIns="0" tIns="0" rIns="0" bIns="0" rtlCol="0" anchor="t"/>
          <a:lstStyle/>
          <a:p>
            <a:pPr marL="0" indent="0" algn="just">
              <a:lnSpc>
                <a:spcPts val="2250"/>
              </a:lnSpc>
              <a:buNone/>
            </a:pPr>
            <a:r>
              <a:rPr lang="fr-FR" sz="1400" noProof="0" dirty="0">
                <a:solidFill>
                  <a:srgbClr val="15213F"/>
                </a:solidFill>
                <a:latin typeface="Roboto" pitchFamily="34" charset="0"/>
                <a:ea typeface="Roboto" pitchFamily="34" charset="-122"/>
                <a:cs typeface="Roboto" pitchFamily="34" charset="-120"/>
              </a:rPr>
              <a:t>Un véhicule connecté est équipé de technologies permettant une connectivité internet, transformant l'expérience de conduite. Ces véhicules peuvent communiquer avec d'autres véhicules (V2V), les infrastructures (V2I), les piétons (V2P) et le cloud (V2C).</a:t>
            </a:r>
            <a:endParaRPr lang="fr-FR" sz="1400" noProof="0" dirty="0"/>
          </a:p>
        </p:txBody>
      </p:sp>
      <p:sp>
        <p:nvSpPr>
          <p:cNvPr id="24" name="Shape 7">
            <a:extLst>
              <a:ext uri="{FF2B5EF4-FFF2-40B4-BE49-F238E27FC236}">
                <a16:creationId xmlns:a16="http://schemas.microsoft.com/office/drawing/2014/main" id="{D151A8D8-9B50-1C52-CE25-D8CF4C6F3A6A}"/>
              </a:ext>
            </a:extLst>
          </p:cNvPr>
          <p:cNvSpPr/>
          <p:nvPr/>
        </p:nvSpPr>
        <p:spPr>
          <a:xfrm>
            <a:off x="9619655" y="4204692"/>
            <a:ext cx="4245888" cy="3498413"/>
          </a:xfrm>
          <a:prstGeom prst="roundRect">
            <a:avLst>
              <a:gd name="adj" fmla="val 779"/>
            </a:avLst>
          </a:prstGeom>
          <a:solidFill>
            <a:srgbClr val="E9ECF2"/>
          </a:solidFill>
          <a:ln/>
        </p:spPr>
        <p:txBody>
          <a:bodyPr/>
          <a:lstStyle/>
          <a:p>
            <a:endParaRPr lang="fr-FR" noProof="0" dirty="0"/>
          </a:p>
        </p:txBody>
      </p:sp>
      <p:sp>
        <p:nvSpPr>
          <p:cNvPr id="25" name="Text 8">
            <a:extLst>
              <a:ext uri="{FF2B5EF4-FFF2-40B4-BE49-F238E27FC236}">
                <a16:creationId xmlns:a16="http://schemas.microsoft.com/office/drawing/2014/main" id="{03D98F64-2587-3092-0617-DA95CD1F5E8C}"/>
              </a:ext>
            </a:extLst>
          </p:cNvPr>
          <p:cNvSpPr/>
          <p:nvPr/>
        </p:nvSpPr>
        <p:spPr>
          <a:xfrm>
            <a:off x="9801225" y="4386263"/>
            <a:ext cx="2270641" cy="283726"/>
          </a:xfrm>
          <a:prstGeom prst="rect">
            <a:avLst/>
          </a:prstGeom>
          <a:noFill/>
          <a:ln/>
        </p:spPr>
        <p:txBody>
          <a:bodyPr wrap="none" lIns="0" tIns="0" rIns="0" bIns="0" rtlCol="0" anchor="t"/>
          <a:lstStyle/>
          <a:p>
            <a:pPr marL="0" indent="0" algn="l">
              <a:lnSpc>
                <a:spcPts val="2200"/>
              </a:lnSpc>
              <a:buNone/>
            </a:pPr>
            <a:r>
              <a:rPr lang="fr-FR" sz="1750" noProof="0" dirty="0">
                <a:solidFill>
                  <a:srgbClr val="15213F"/>
                </a:solidFill>
                <a:latin typeface="Roboto Slab" pitchFamily="34" charset="0"/>
                <a:ea typeface="Roboto Slab" pitchFamily="34" charset="-122"/>
                <a:cs typeface="Roboto Slab" pitchFamily="34" charset="-120"/>
              </a:rPr>
              <a:t>Bénéfices Multiples</a:t>
            </a:r>
            <a:endParaRPr lang="fr-FR" sz="1750" noProof="0" dirty="0"/>
          </a:p>
        </p:txBody>
      </p:sp>
      <p:sp>
        <p:nvSpPr>
          <p:cNvPr id="26" name="Text 9">
            <a:extLst>
              <a:ext uri="{FF2B5EF4-FFF2-40B4-BE49-F238E27FC236}">
                <a16:creationId xmlns:a16="http://schemas.microsoft.com/office/drawing/2014/main" id="{D685D493-63DD-0BCB-E04C-2790CAAC7A45}"/>
              </a:ext>
            </a:extLst>
          </p:cNvPr>
          <p:cNvSpPr/>
          <p:nvPr/>
        </p:nvSpPr>
        <p:spPr>
          <a:xfrm>
            <a:off x="9801225" y="4778931"/>
            <a:ext cx="3882747" cy="581263"/>
          </a:xfrm>
          <a:prstGeom prst="rect">
            <a:avLst/>
          </a:prstGeom>
          <a:noFill/>
          <a:ln/>
        </p:spPr>
        <p:txBody>
          <a:bodyPr wrap="square" lIns="0" tIns="0" rIns="0" bIns="0" rtlCol="0" anchor="t"/>
          <a:lstStyle/>
          <a:p>
            <a:pPr marL="342900" indent="-342900" algn="l">
              <a:lnSpc>
                <a:spcPts val="2250"/>
              </a:lnSpc>
              <a:buSzPct val="100000"/>
              <a:buChar char="•"/>
            </a:pPr>
            <a:r>
              <a:rPr lang="fr-FR" sz="1400" b="1" noProof="0" dirty="0">
                <a:solidFill>
                  <a:srgbClr val="15213F"/>
                </a:solidFill>
                <a:latin typeface="Roboto" pitchFamily="34" charset="0"/>
                <a:ea typeface="Roboto" pitchFamily="34" charset="-122"/>
                <a:cs typeface="Roboto" pitchFamily="34" charset="-120"/>
              </a:rPr>
              <a:t>Sécurité Accrue</a:t>
            </a:r>
            <a:r>
              <a:rPr lang="fr-FR" sz="1400" noProof="0" dirty="0">
                <a:solidFill>
                  <a:srgbClr val="15213F"/>
                </a:solidFill>
                <a:latin typeface="Roboto" pitchFamily="34" charset="0"/>
                <a:ea typeface="Roboto" pitchFamily="34" charset="-122"/>
                <a:cs typeface="Roboto" pitchFamily="34" charset="-120"/>
              </a:rPr>
              <a:t> : Appels d'urgence automatiques, assistance à la conduite.</a:t>
            </a:r>
            <a:endParaRPr lang="fr-FR" sz="1400" noProof="0" dirty="0"/>
          </a:p>
        </p:txBody>
      </p:sp>
      <p:sp>
        <p:nvSpPr>
          <p:cNvPr id="27" name="Text 10">
            <a:extLst>
              <a:ext uri="{FF2B5EF4-FFF2-40B4-BE49-F238E27FC236}">
                <a16:creationId xmlns:a16="http://schemas.microsoft.com/office/drawing/2014/main" id="{077EC5DC-0D8F-5510-9AE2-72ECD9E8C1FA}"/>
              </a:ext>
            </a:extLst>
          </p:cNvPr>
          <p:cNvSpPr/>
          <p:nvPr/>
        </p:nvSpPr>
        <p:spPr>
          <a:xfrm>
            <a:off x="9801225" y="5423654"/>
            <a:ext cx="3882747" cy="871895"/>
          </a:xfrm>
          <a:prstGeom prst="rect">
            <a:avLst/>
          </a:prstGeom>
          <a:noFill/>
          <a:ln/>
        </p:spPr>
        <p:txBody>
          <a:bodyPr wrap="square" lIns="0" tIns="0" rIns="0" bIns="0" rtlCol="0" anchor="t"/>
          <a:lstStyle/>
          <a:p>
            <a:pPr marL="342900" indent="-342900" algn="l">
              <a:lnSpc>
                <a:spcPts val="2250"/>
              </a:lnSpc>
              <a:buSzPct val="100000"/>
              <a:buChar char="•"/>
            </a:pPr>
            <a:r>
              <a:rPr lang="fr-FR" sz="1400" b="1" noProof="0" dirty="0">
                <a:solidFill>
                  <a:srgbClr val="15213F"/>
                </a:solidFill>
                <a:latin typeface="Roboto" pitchFamily="34" charset="0"/>
                <a:ea typeface="Roboto" pitchFamily="34" charset="-122"/>
                <a:cs typeface="Roboto" pitchFamily="34" charset="-120"/>
              </a:rPr>
              <a:t>Confort Amélioré</a:t>
            </a:r>
            <a:r>
              <a:rPr lang="fr-FR" sz="1400" noProof="0" dirty="0">
                <a:solidFill>
                  <a:srgbClr val="15213F"/>
                </a:solidFill>
                <a:latin typeface="Roboto" pitchFamily="34" charset="0"/>
                <a:ea typeface="Roboto" pitchFamily="34" charset="-122"/>
                <a:cs typeface="Roboto" pitchFamily="34" charset="-120"/>
              </a:rPr>
              <a:t> : Navigation en temps réel, info-divertissement, mises à jour logicielles à distance.</a:t>
            </a:r>
            <a:endParaRPr lang="fr-FR" sz="1400" noProof="0" dirty="0"/>
          </a:p>
        </p:txBody>
      </p:sp>
      <p:sp>
        <p:nvSpPr>
          <p:cNvPr id="28" name="Text 11">
            <a:extLst>
              <a:ext uri="{FF2B5EF4-FFF2-40B4-BE49-F238E27FC236}">
                <a16:creationId xmlns:a16="http://schemas.microsoft.com/office/drawing/2014/main" id="{D6E89B3E-B889-28B6-96E0-1018873E18C8}"/>
              </a:ext>
            </a:extLst>
          </p:cNvPr>
          <p:cNvSpPr/>
          <p:nvPr/>
        </p:nvSpPr>
        <p:spPr>
          <a:xfrm>
            <a:off x="9801225" y="6359009"/>
            <a:ext cx="3882747" cy="1162526"/>
          </a:xfrm>
          <a:prstGeom prst="rect">
            <a:avLst/>
          </a:prstGeom>
          <a:noFill/>
          <a:ln/>
        </p:spPr>
        <p:txBody>
          <a:bodyPr wrap="square" lIns="0" tIns="0" rIns="0" bIns="0" rtlCol="0" anchor="t"/>
          <a:lstStyle/>
          <a:p>
            <a:pPr marL="342900" indent="-342900" algn="l">
              <a:lnSpc>
                <a:spcPts val="2250"/>
              </a:lnSpc>
              <a:buSzPct val="100000"/>
              <a:buChar char="•"/>
            </a:pPr>
            <a:r>
              <a:rPr lang="fr-FR" sz="1400" b="1" noProof="0" dirty="0">
                <a:solidFill>
                  <a:srgbClr val="15213F"/>
                </a:solidFill>
                <a:latin typeface="Roboto" pitchFamily="34" charset="0"/>
                <a:ea typeface="Roboto" pitchFamily="34" charset="-122"/>
                <a:cs typeface="Roboto" pitchFamily="34" charset="-120"/>
              </a:rPr>
              <a:t>Gestion de Flotte Optimisée</a:t>
            </a:r>
            <a:r>
              <a:rPr lang="fr-FR" sz="1400" noProof="0" dirty="0">
                <a:solidFill>
                  <a:srgbClr val="15213F"/>
                </a:solidFill>
                <a:latin typeface="Roboto" pitchFamily="34" charset="0"/>
                <a:ea typeface="Roboto" pitchFamily="34" charset="-122"/>
                <a:cs typeface="Roboto" pitchFamily="34" charset="-120"/>
              </a:rPr>
              <a:t> : Suivi GPS, maintenance prédictive, optimisation des itinéraires, réduction de la consommation de carburant.</a:t>
            </a:r>
            <a:endParaRPr lang="fr-FR" sz="1400" noProof="0" dirty="0"/>
          </a:p>
        </p:txBody>
      </p:sp>
    </p:spTree>
    <p:extLst>
      <p:ext uri="{BB962C8B-B14F-4D97-AF65-F5344CB8AC3E}">
        <p14:creationId xmlns:p14="http://schemas.microsoft.com/office/powerpoint/2010/main" val="162050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FAAB6-424B-3352-78E6-2E89243655E8}"/>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616739A6-AB43-4D42-DDC6-3B3BB0C22EE9}"/>
              </a:ext>
            </a:extLst>
          </p:cNvPr>
          <p:cNvPicPr>
            <a:picLocks noChangeAspect="1"/>
          </p:cNvPicPr>
          <p:nvPr/>
        </p:nvPicPr>
        <p:blipFill>
          <a:blip r:embed="rId2"/>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55339339-081F-11DF-5F1D-5E2DA9E1EFD1}"/>
              </a:ext>
            </a:extLst>
          </p:cNvPr>
          <p:cNvSpPr/>
          <p:nvPr/>
        </p:nvSpPr>
        <p:spPr>
          <a:xfrm>
            <a:off x="786527" y="542687"/>
            <a:ext cx="6999208" cy="583763"/>
          </a:xfrm>
          <a:prstGeom prst="rect">
            <a:avLst/>
          </a:prstGeom>
          <a:noFill/>
          <a:ln/>
        </p:spPr>
        <p:txBody>
          <a:bodyPr wrap="none" lIns="0" tIns="0" rIns="0" bIns="0" rtlCol="0" anchor="t"/>
          <a:lstStyle/>
          <a:p>
            <a:pPr marL="0" indent="0" algn="l">
              <a:lnSpc>
                <a:spcPts val="4550"/>
              </a:lnSpc>
              <a:buNone/>
            </a:pPr>
            <a:r>
              <a:rPr lang="fr-FR" sz="3650" noProof="0" dirty="0">
                <a:solidFill>
                  <a:srgbClr val="3257B8"/>
                </a:solidFill>
                <a:latin typeface="Roboto Slab" pitchFamily="34" charset="0"/>
                <a:ea typeface="Roboto Slab" pitchFamily="34" charset="-122"/>
                <a:cs typeface="Roboto Slab" pitchFamily="34" charset="-120"/>
              </a:rPr>
              <a:t>Problématique et Besoins Ciblés</a:t>
            </a:r>
            <a:endParaRPr lang="fr-FR" sz="3650" noProof="0" dirty="0"/>
          </a:p>
        </p:txBody>
      </p:sp>
      <p:sp>
        <p:nvSpPr>
          <p:cNvPr id="5" name="Shape 1">
            <a:extLst>
              <a:ext uri="{FF2B5EF4-FFF2-40B4-BE49-F238E27FC236}">
                <a16:creationId xmlns:a16="http://schemas.microsoft.com/office/drawing/2014/main" id="{22FFEAAC-F63F-859C-D2FE-D89A1FE37AC4}"/>
              </a:ext>
            </a:extLst>
          </p:cNvPr>
          <p:cNvSpPr/>
          <p:nvPr/>
        </p:nvSpPr>
        <p:spPr>
          <a:xfrm>
            <a:off x="786527" y="1406604"/>
            <a:ext cx="420291" cy="420291"/>
          </a:xfrm>
          <a:prstGeom prst="roundRect">
            <a:avLst>
              <a:gd name="adj" fmla="val 6668"/>
            </a:avLst>
          </a:prstGeom>
          <a:solidFill>
            <a:srgbClr val="E9ECF2"/>
          </a:solidFill>
          <a:ln/>
        </p:spPr>
        <p:txBody>
          <a:bodyPr/>
          <a:lstStyle/>
          <a:p>
            <a:endParaRPr lang="fr-FR" noProof="0" dirty="0"/>
          </a:p>
        </p:txBody>
      </p:sp>
      <p:sp>
        <p:nvSpPr>
          <p:cNvPr id="6" name="Text 2">
            <a:extLst>
              <a:ext uri="{FF2B5EF4-FFF2-40B4-BE49-F238E27FC236}">
                <a16:creationId xmlns:a16="http://schemas.microsoft.com/office/drawing/2014/main" id="{7DAAB2F8-58F7-F8AD-3E7E-420720E47EF1}"/>
              </a:ext>
            </a:extLst>
          </p:cNvPr>
          <p:cNvSpPr/>
          <p:nvPr/>
        </p:nvSpPr>
        <p:spPr>
          <a:xfrm>
            <a:off x="856595" y="1441609"/>
            <a:ext cx="280154" cy="350282"/>
          </a:xfrm>
          <a:prstGeom prst="rect">
            <a:avLst/>
          </a:prstGeom>
          <a:noFill/>
          <a:ln/>
        </p:spPr>
        <p:txBody>
          <a:bodyPr wrap="none" lIns="0" tIns="0" rIns="0" bIns="0" rtlCol="0" anchor="t"/>
          <a:lstStyle/>
          <a:p>
            <a:pPr marL="0" indent="0" algn="ctr">
              <a:lnSpc>
                <a:spcPts val="2200"/>
              </a:lnSpc>
              <a:buNone/>
            </a:pPr>
            <a:r>
              <a:rPr lang="fr-FR" sz="2200" noProof="0" dirty="0">
                <a:solidFill>
                  <a:srgbClr val="15213F"/>
                </a:solidFill>
                <a:latin typeface="Roboto Slab" pitchFamily="34" charset="0"/>
                <a:ea typeface="Roboto Slab" pitchFamily="34" charset="-122"/>
                <a:cs typeface="Roboto Slab" pitchFamily="34" charset="-120"/>
              </a:rPr>
              <a:t>1</a:t>
            </a:r>
            <a:endParaRPr lang="fr-FR" sz="2200" noProof="0" dirty="0"/>
          </a:p>
        </p:txBody>
      </p:sp>
      <p:sp>
        <p:nvSpPr>
          <p:cNvPr id="7" name="Text 3">
            <a:extLst>
              <a:ext uri="{FF2B5EF4-FFF2-40B4-BE49-F238E27FC236}">
                <a16:creationId xmlns:a16="http://schemas.microsoft.com/office/drawing/2014/main" id="{01C480F0-FA2F-097A-9816-35C542037B18}"/>
              </a:ext>
            </a:extLst>
          </p:cNvPr>
          <p:cNvSpPr/>
          <p:nvPr/>
        </p:nvSpPr>
        <p:spPr>
          <a:xfrm>
            <a:off x="1393627" y="1470779"/>
            <a:ext cx="3696533" cy="291822"/>
          </a:xfrm>
          <a:prstGeom prst="rect">
            <a:avLst/>
          </a:prstGeom>
          <a:noFill/>
          <a:ln/>
        </p:spPr>
        <p:txBody>
          <a:bodyPr wrap="none" lIns="0" tIns="0" rIns="0" bIns="0" rtlCol="0" anchor="t"/>
          <a:lstStyle/>
          <a:p>
            <a:pPr marL="0" indent="0" algn="l">
              <a:lnSpc>
                <a:spcPts val="2250"/>
              </a:lnSpc>
              <a:buNone/>
            </a:pPr>
            <a:r>
              <a:rPr lang="fr-FR" sz="1800" noProof="0" dirty="0">
                <a:solidFill>
                  <a:srgbClr val="15213F"/>
                </a:solidFill>
                <a:latin typeface="Roboto Slab" pitchFamily="34" charset="0"/>
                <a:ea typeface="Roboto Slab" pitchFamily="34" charset="-122"/>
                <a:cs typeface="Roboto Slab" pitchFamily="34" charset="-120"/>
              </a:rPr>
              <a:t>Contrôle à Distance des Véhicules</a:t>
            </a:r>
            <a:endParaRPr lang="fr-FR" sz="1800" noProof="0" dirty="0"/>
          </a:p>
        </p:txBody>
      </p:sp>
      <p:sp>
        <p:nvSpPr>
          <p:cNvPr id="8" name="Text 4">
            <a:extLst>
              <a:ext uri="{FF2B5EF4-FFF2-40B4-BE49-F238E27FC236}">
                <a16:creationId xmlns:a16="http://schemas.microsoft.com/office/drawing/2014/main" id="{C5A76A96-B326-2329-3162-46026E42D7A7}"/>
              </a:ext>
            </a:extLst>
          </p:cNvPr>
          <p:cNvSpPr/>
          <p:nvPr/>
        </p:nvSpPr>
        <p:spPr>
          <a:xfrm>
            <a:off x="1393627" y="1874639"/>
            <a:ext cx="6963847" cy="896541"/>
          </a:xfrm>
          <a:prstGeom prst="rect">
            <a:avLst/>
          </a:prstGeom>
          <a:noFill/>
          <a:ln/>
        </p:spPr>
        <p:txBody>
          <a:bodyPr wrap="square" lIns="0" tIns="0" rIns="0" bIns="0" rtlCol="0" anchor="t"/>
          <a:lstStyle/>
          <a:p>
            <a:pPr marL="0" indent="0" algn="l">
              <a:lnSpc>
                <a:spcPts val="2350"/>
              </a:lnSpc>
              <a:buNone/>
            </a:pPr>
            <a:r>
              <a:rPr lang="fr-FR" sz="1450" noProof="0" dirty="0">
                <a:solidFill>
                  <a:srgbClr val="15213F"/>
                </a:solidFill>
                <a:latin typeface="Roboto" pitchFamily="34" charset="0"/>
                <a:ea typeface="Roboto" pitchFamily="34" charset="-122"/>
                <a:cs typeface="Roboto" pitchFamily="34" charset="-120"/>
              </a:rPr>
              <a:t>Le besoin de contrôler certaines fonctions du véhicule (démarrage/arrêt du moteur, verrouillage des portes) à distance est crucial pour la sécurité (en cas de vol) et le confort (pré-conditionnement de l'habitacle).</a:t>
            </a:r>
            <a:endParaRPr lang="fr-FR" sz="1450" noProof="0" dirty="0"/>
          </a:p>
        </p:txBody>
      </p:sp>
      <p:sp>
        <p:nvSpPr>
          <p:cNvPr id="9" name="Shape 5">
            <a:extLst>
              <a:ext uri="{FF2B5EF4-FFF2-40B4-BE49-F238E27FC236}">
                <a16:creationId xmlns:a16="http://schemas.microsoft.com/office/drawing/2014/main" id="{181D0274-67A4-5638-4C31-C71A0ACE1661}"/>
              </a:ext>
            </a:extLst>
          </p:cNvPr>
          <p:cNvSpPr/>
          <p:nvPr/>
        </p:nvSpPr>
        <p:spPr>
          <a:xfrm>
            <a:off x="786527" y="3144798"/>
            <a:ext cx="420291" cy="420291"/>
          </a:xfrm>
          <a:prstGeom prst="roundRect">
            <a:avLst>
              <a:gd name="adj" fmla="val 6668"/>
            </a:avLst>
          </a:prstGeom>
          <a:solidFill>
            <a:srgbClr val="E9ECF2"/>
          </a:solidFill>
          <a:ln/>
        </p:spPr>
        <p:txBody>
          <a:bodyPr/>
          <a:lstStyle/>
          <a:p>
            <a:endParaRPr lang="fr-FR" noProof="0" dirty="0"/>
          </a:p>
        </p:txBody>
      </p:sp>
      <p:sp>
        <p:nvSpPr>
          <p:cNvPr id="10" name="Text 6">
            <a:extLst>
              <a:ext uri="{FF2B5EF4-FFF2-40B4-BE49-F238E27FC236}">
                <a16:creationId xmlns:a16="http://schemas.microsoft.com/office/drawing/2014/main" id="{00D34F1B-8CC4-A8C2-7B87-8E0A8AE4C1F2}"/>
              </a:ext>
            </a:extLst>
          </p:cNvPr>
          <p:cNvSpPr/>
          <p:nvPr/>
        </p:nvSpPr>
        <p:spPr>
          <a:xfrm>
            <a:off x="856595" y="3179802"/>
            <a:ext cx="280154" cy="350282"/>
          </a:xfrm>
          <a:prstGeom prst="rect">
            <a:avLst/>
          </a:prstGeom>
          <a:noFill/>
          <a:ln/>
        </p:spPr>
        <p:txBody>
          <a:bodyPr wrap="none" lIns="0" tIns="0" rIns="0" bIns="0" rtlCol="0" anchor="t"/>
          <a:lstStyle/>
          <a:p>
            <a:pPr marL="0" indent="0" algn="ctr">
              <a:lnSpc>
                <a:spcPts val="2200"/>
              </a:lnSpc>
              <a:buNone/>
            </a:pPr>
            <a:r>
              <a:rPr lang="fr-FR" sz="2200" noProof="0" dirty="0">
                <a:solidFill>
                  <a:srgbClr val="15213F"/>
                </a:solidFill>
                <a:latin typeface="Roboto Slab" pitchFamily="34" charset="0"/>
                <a:ea typeface="Roboto Slab" pitchFamily="34" charset="-122"/>
                <a:cs typeface="Roboto Slab" pitchFamily="34" charset="-120"/>
              </a:rPr>
              <a:t>2</a:t>
            </a:r>
            <a:endParaRPr lang="fr-FR" sz="2200" noProof="0" dirty="0"/>
          </a:p>
        </p:txBody>
      </p:sp>
      <p:sp>
        <p:nvSpPr>
          <p:cNvPr id="11" name="Text 7">
            <a:extLst>
              <a:ext uri="{FF2B5EF4-FFF2-40B4-BE49-F238E27FC236}">
                <a16:creationId xmlns:a16="http://schemas.microsoft.com/office/drawing/2014/main" id="{443E056E-E333-68EE-EDB8-09355654B67B}"/>
              </a:ext>
            </a:extLst>
          </p:cNvPr>
          <p:cNvSpPr/>
          <p:nvPr/>
        </p:nvSpPr>
        <p:spPr>
          <a:xfrm>
            <a:off x="1393627" y="3208973"/>
            <a:ext cx="2764750" cy="291822"/>
          </a:xfrm>
          <a:prstGeom prst="rect">
            <a:avLst/>
          </a:prstGeom>
          <a:noFill/>
          <a:ln/>
        </p:spPr>
        <p:txBody>
          <a:bodyPr wrap="none" lIns="0" tIns="0" rIns="0" bIns="0" rtlCol="0" anchor="t"/>
          <a:lstStyle/>
          <a:p>
            <a:pPr marL="0" indent="0" algn="l">
              <a:lnSpc>
                <a:spcPts val="2250"/>
              </a:lnSpc>
              <a:buNone/>
            </a:pPr>
            <a:r>
              <a:rPr lang="fr-FR" sz="1800" noProof="0" dirty="0">
                <a:solidFill>
                  <a:srgbClr val="15213F"/>
                </a:solidFill>
                <a:latin typeface="Roboto Slab" pitchFamily="34" charset="0"/>
                <a:ea typeface="Roboto Slab" pitchFamily="34" charset="-122"/>
                <a:cs typeface="Roboto Slab" pitchFamily="34" charset="-120"/>
              </a:rPr>
              <a:t>Surveillance et Suivi GPS</a:t>
            </a:r>
            <a:endParaRPr lang="fr-FR" sz="1800" noProof="0" dirty="0"/>
          </a:p>
        </p:txBody>
      </p:sp>
      <p:sp>
        <p:nvSpPr>
          <p:cNvPr id="12" name="Text 8">
            <a:extLst>
              <a:ext uri="{FF2B5EF4-FFF2-40B4-BE49-F238E27FC236}">
                <a16:creationId xmlns:a16="http://schemas.microsoft.com/office/drawing/2014/main" id="{C1B9D704-BF79-F302-8C3F-DDBEAC9F89E4}"/>
              </a:ext>
            </a:extLst>
          </p:cNvPr>
          <p:cNvSpPr/>
          <p:nvPr/>
        </p:nvSpPr>
        <p:spPr>
          <a:xfrm>
            <a:off x="1393627" y="3612833"/>
            <a:ext cx="6963847" cy="597694"/>
          </a:xfrm>
          <a:prstGeom prst="rect">
            <a:avLst/>
          </a:prstGeom>
          <a:noFill/>
          <a:ln/>
        </p:spPr>
        <p:txBody>
          <a:bodyPr wrap="square" lIns="0" tIns="0" rIns="0" bIns="0" rtlCol="0" anchor="t"/>
          <a:lstStyle/>
          <a:p>
            <a:pPr marL="0" indent="0" algn="l">
              <a:lnSpc>
                <a:spcPts val="2350"/>
              </a:lnSpc>
              <a:buNone/>
            </a:pPr>
            <a:r>
              <a:rPr lang="fr-FR" sz="1450" noProof="0" dirty="0">
                <a:solidFill>
                  <a:srgbClr val="15213F"/>
                </a:solidFill>
                <a:latin typeface="Roboto" pitchFamily="34" charset="0"/>
                <a:ea typeface="Roboto" pitchFamily="34" charset="-122"/>
                <a:cs typeface="Roboto" pitchFamily="34" charset="-120"/>
              </a:rPr>
              <a:t>Le suivi en temps réel de la position GPS est indispensable pour la logistique des flottes, la récupération de véhicules volés et la tranquillité d'esprit des propriétaires.</a:t>
            </a:r>
            <a:endParaRPr lang="fr-FR" sz="1450" noProof="0" dirty="0"/>
          </a:p>
        </p:txBody>
      </p:sp>
      <p:sp>
        <p:nvSpPr>
          <p:cNvPr id="13" name="Shape 9">
            <a:extLst>
              <a:ext uri="{FF2B5EF4-FFF2-40B4-BE49-F238E27FC236}">
                <a16:creationId xmlns:a16="http://schemas.microsoft.com/office/drawing/2014/main" id="{8B46C305-2327-0987-DC58-B38B7449CC5A}"/>
              </a:ext>
            </a:extLst>
          </p:cNvPr>
          <p:cNvSpPr/>
          <p:nvPr/>
        </p:nvSpPr>
        <p:spPr>
          <a:xfrm>
            <a:off x="786527" y="4584144"/>
            <a:ext cx="420291" cy="420291"/>
          </a:xfrm>
          <a:prstGeom prst="roundRect">
            <a:avLst>
              <a:gd name="adj" fmla="val 6668"/>
            </a:avLst>
          </a:prstGeom>
          <a:solidFill>
            <a:srgbClr val="E9ECF2"/>
          </a:solidFill>
          <a:ln/>
        </p:spPr>
        <p:txBody>
          <a:bodyPr/>
          <a:lstStyle/>
          <a:p>
            <a:endParaRPr lang="fr-FR" noProof="0" dirty="0"/>
          </a:p>
        </p:txBody>
      </p:sp>
      <p:sp>
        <p:nvSpPr>
          <p:cNvPr id="14" name="Text 10">
            <a:extLst>
              <a:ext uri="{FF2B5EF4-FFF2-40B4-BE49-F238E27FC236}">
                <a16:creationId xmlns:a16="http://schemas.microsoft.com/office/drawing/2014/main" id="{B273AEF4-C1E6-502F-8CCE-1B2023AFE924}"/>
              </a:ext>
            </a:extLst>
          </p:cNvPr>
          <p:cNvSpPr/>
          <p:nvPr/>
        </p:nvSpPr>
        <p:spPr>
          <a:xfrm>
            <a:off x="856595" y="4619149"/>
            <a:ext cx="280154" cy="350282"/>
          </a:xfrm>
          <a:prstGeom prst="rect">
            <a:avLst/>
          </a:prstGeom>
          <a:noFill/>
          <a:ln/>
        </p:spPr>
        <p:txBody>
          <a:bodyPr wrap="none" lIns="0" tIns="0" rIns="0" bIns="0" rtlCol="0" anchor="t"/>
          <a:lstStyle/>
          <a:p>
            <a:pPr marL="0" indent="0" algn="ctr">
              <a:lnSpc>
                <a:spcPts val="2200"/>
              </a:lnSpc>
              <a:buNone/>
            </a:pPr>
            <a:r>
              <a:rPr lang="fr-FR" sz="2200" noProof="0" dirty="0">
                <a:solidFill>
                  <a:srgbClr val="15213F"/>
                </a:solidFill>
                <a:latin typeface="Roboto Slab" pitchFamily="34" charset="0"/>
                <a:ea typeface="Roboto Slab" pitchFamily="34" charset="-122"/>
                <a:cs typeface="Roboto Slab" pitchFamily="34" charset="-120"/>
              </a:rPr>
              <a:t>3</a:t>
            </a:r>
            <a:endParaRPr lang="fr-FR" sz="2200" noProof="0" dirty="0"/>
          </a:p>
        </p:txBody>
      </p:sp>
      <p:sp>
        <p:nvSpPr>
          <p:cNvPr id="15" name="Text 11">
            <a:extLst>
              <a:ext uri="{FF2B5EF4-FFF2-40B4-BE49-F238E27FC236}">
                <a16:creationId xmlns:a16="http://schemas.microsoft.com/office/drawing/2014/main" id="{9223ACEB-D8D9-D997-9385-9942682161F7}"/>
              </a:ext>
            </a:extLst>
          </p:cNvPr>
          <p:cNvSpPr/>
          <p:nvPr/>
        </p:nvSpPr>
        <p:spPr>
          <a:xfrm>
            <a:off x="1393627" y="4648319"/>
            <a:ext cx="4510445" cy="291822"/>
          </a:xfrm>
          <a:prstGeom prst="rect">
            <a:avLst/>
          </a:prstGeom>
          <a:noFill/>
          <a:ln/>
        </p:spPr>
        <p:txBody>
          <a:bodyPr wrap="none" lIns="0" tIns="0" rIns="0" bIns="0" rtlCol="0" anchor="t"/>
          <a:lstStyle/>
          <a:p>
            <a:pPr marL="0" indent="0" algn="l">
              <a:lnSpc>
                <a:spcPts val="2250"/>
              </a:lnSpc>
              <a:buNone/>
            </a:pPr>
            <a:r>
              <a:rPr lang="fr-FR" sz="1800" noProof="0" dirty="0">
                <a:solidFill>
                  <a:srgbClr val="15213F"/>
                </a:solidFill>
                <a:latin typeface="Roboto Slab" pitchFamily="34" charset="0"/>
                <a:ea typeface="Roboto Slab" pitchFamily="34" charset="-122"/>
                <a:cs typeface="Roboto Slab" pitchFamily="34" charset="-120"/>
              </a:rPr>
              <a:t>Optimisation de l'Économie de Carburant</a:t>
            </a:r>
            <a:endParaRPr lang="fr-FR" sz="1800" noProof="0" dirty="0"/>
          </a:p>
        </p:txBody>
      </p:sp>
      <p:sp>
        <p:nvSpPr>
          <p:cNvPr id="16" name="Text 12">
            <a:extLst>
              <a:ext uri="{FF2B5EF4-FFF2-40B4-BE49-F238E27FC236}">
                <a16:creationId xmlns:a16="http://schemas.microsoft.com/office/drawing/2014/main" id="{E6EEE371-6B26-DAA3-CAC8-C694F8B2B188}"/>
              </a:ext>
            </a:extLst>
          </p:cNvPr>
          <p:cNvSpPr/>
          <p:nvPr/>
        </p:nvSpPr>
        <p:spPr>
          <a:xfrm>
            <a:off x="1393627" y="5052179"/>
            <a:ext cx="6963847" cy="896541"/>
          </a:xfrm>
          <a:prstGeom prst="rect">
            <a:avLst/>
          </a:prstGeom>
          <a:noFill/>
          <a:ln/>
        </p:spPr>
        <p:txBody>
          <a:bodyPr wrap="square" lIns="0" tIns="0" rIns="0" bIns="0" rtlCol="0" anchor="t"/>
          <a:lstStyle/>
          <a:p>
            <a:pPr marL="0" indent="0" algn="l">
              <a:lnSpc>
                <a:spcPts val="2350"/>
              </a:lnSpc>
              <a:buNone/>
            </a:pPr>
            <a:r>
              <a:rPr lang="fr-FR" sz="1450" noProof="0" dirty="0">
                <a:solidFill>
                  <a:srgbClr val="15213F"/>
                </a:solidFill>
                <a:latin typeface="Roboto" pitchFamily="34" charset="0"/>
                <a:ea typeface="Roboto" pitchFamily="34" charset="-122"/>
                <a:cs typeface="Roboto" pitchFamily="34" charset="-120"/>
              </a:rPr>
              <a:t>La surveillance de la consommation de carburant et l'analyse des habitudes de conduite permettent d'identifier les opportunités d'optimisation, réduisant les coûts opérationnels et l'empreinte carbone.</a:t>
            </a:r>
            <a:endParaRPr lang="fr-FR" sz="1450" noProof="0" dirty="0"/>
          </a:p>
        </p:txBody>
      </p:sp>
      <p:sp>
        <p:nvSpPr>
          <p:cNvPr id="17" name="Shape 13">
            <a:extLst>
              <a:ext uri="{FF2B5EF4-FFF2-40B4-BE49-F238E27FC236}">
                <a16:creationId xmlns:a16="http://schemas.microsoft.com/office/drawing/2014/main" id="{AB30C9F1-01ED-CC8F-9E24-9E9C86DA93B4}"/>
              </a:ext>
            </a:extLst>
          </p:cNvPr>
          <p:cNvSpPr/>
          <p:nvPr/>
        </p:nvSpPr>
        <p:spPr>
          <a:xfrm>
            <a:off x="786527" y="6322338"/>
            <a:ext cx="420291" cy="420291"/>
          </a:xfrm>
          <a:prstGeom prst="roundRect">
            <a:avLst>
              <a:gd name="adj" fmla="val 6668"/>
            </a:avLst>
          </a:prstGeom>
          <a:solidFill>
            <a:srgbClr val="E9ECF2"/>
          </a:solidFill>
          <a:ln/>
        </p:spPr>
        <p:txBody>
          <a:bodyPr/>
          <a:lstStyle/>
          <a:p>
            <a:endParaRPr lang="fr-FR" noProof="0" dirty="0"/>
          </a:p>
        </p:txBody>
      </p:sp>
      <p:sp>
        <p:nvSpPr>
          <p:cNvPr id="18" name="Text 14">
            <a:extLst>
              <a:ext uri="{FF2B5EF4-FFF2-40B4-BE49-F238E27FC236}">
                <a16:creationId xmlns:a16="http://schemas.microsoft.com/office/drawing/2014/main" id="{B4A76C80-CD5C-AC18-186E-7285F4713359}"/>
              </a:ext>
            </a:extLst>
          </p:cNvPr>
          <p:cNvSpPr/>
          <p:nvPr/>
        </p:nvSpPr>
        <p:spPr>
          <a:xfrm>
            <a:off x="856595" y="6357342"/>
            <a:ext cx="280154" cy="350282"/>
          </a:xfrm>
          <a:prstGeom prst="rect">
            <a:avLst/>
          </a:prstGeom>
          <a:noFill/>
          <a:ln/>
        </p:spPr>
        <p:txBody>
          <a:bodyPr wrap="none" lIns="0" tIns="0" rIns="0" bIns="0" rtlCol="0" anchor="t"/>
          <a:lstStyle/>
          <a:p>
            <a:pPr marL="0" indent="0" algn="ctr">
              <a:lnSpc>
                <a:spcPts val="2200"/>
              </a:lnSpc>
              <a:buNone/>
            </a:pPr>
            <a:r>
              <a:rPr lang="fr-FR" sz="2200" noProof="0" dirty="0">
                <a:solidFill>
                  <a:srgbClr val="15213F"/>
                </a:solidFill>
                <a:latin typeface="Roboto Slab" pitchFamily="34" charset="0"/>
                <a:ea typeface="Roboto Slab" pitchFamily="34" charset="-122"/>
                <a:cs typeface="Roboto Slab" pitchFamily="34" charset="-120"/>
              </a:rPr>
              <a:t>4</a:t>
            </a:r>
            <a:endParaRPr lang="fr-FR" sz="2200" noProof="0" dirty="0"/>
          </a:p>
        </p:txBody>
      </p:sp>
      <p:sp>
        <p:nvSpPr>
          <p:cNvPr id="19" name="Text 15">
            <a:extLst>
              <a:ext uri="{FF2B5EF4-FFF2-40B4-BE49-F238E27FC236}">
                <a16:creationId xmlns:a16="http://schemas.microsoft.com/office/drawing/2014/main" id="{6FA226F8-8D93-07F3-EC19-9DAD197EF971}"/>
              </a:ext>
            </a:extLst>
          </p:cNvPr>
          <p:cNvSpPr/>
          <p:nvPr/>
        </p:nvSpPr>
        <p:spPr>
          <a:xfrm>
            <a:off x="1393627" y="6386513"/>
            <a:ext cx="3734633" cy="291822"/>
          </a:xfrm>
          <a:prstGeom prst="rect">
            <a:avLst/>
          </a:prstGeom>
          <a:noFill/>
          <a:ln/>
        </p:spPr>
        <p:txBody>
          <a:bodyPr wrap="none" lIns="0" tIns="0" rIns="0" bIns="0" rtlCol="0" anchor="t"/>
          <a:lstStyle/>
          <a:p>
            <a:pPr marL="0" indent="0" algn="l">
              <a:lnSpc>
                <a:spcPts val="2250"/>
              </a:lnSpc>
              <a:buNone/>
            </a:pPr>
            <a:r>
              <a:rPr lang="fr-FR" sz="1800" noProof="0" dirty="0">
                <a:solidFill>
                  <a:srgbClr val="15213F"/>
                </a:solidFill>
                <a:latin typeface="Roboto Slab" pitchFamily="34" charset="0"/>
                <a:ea typeface="Roboto Slab" pitchFamily="34" charset="-122"/>
                <a:cs typeface="Roboto Slab" pitchFamily="34" charset="-120"/>
              </a:rPr>
              <a:t>Alertes de Sécurité en Temps Réel</a:t>
            </a:r>
            <a:endParaRPr lang="fr-FR" sz="1800" noProof="0" dirty="0"/>
          </a:p>
        </p:txBody>
      </p:sp>
      <p:sp>
        <p:nvSpPr>
          <p:cNvPr id="20" name="Text 16">
            <a:extLst>
              <a:ext uri="{FF2B5EF4-FFF2-40B4-BE49-F238E27FC236}">
                <a16:creationId xmlns:a16="http://schemas.microsoft.com/office/drawing/2014/main" id="{7E55A45C-6915-1784-3E0E-D12C322A9939}"/>
              </a:ext>
            </a:extLst>
          </p:cNvPr>
          <p:cNvSpPr/>
          <p:nvPr/>
        </p:nvSpPr>
        <p:spPr>
          <a:xfrm>
            <a:off x="1393627" y="6790373"/>
            <a:ext cx="6963847" cy="896541"/>
          </a:xfrm>
          <a:prstGeom prst="rect">
            <a:avLst/>
          </a:prstGeom>
          <a:noFill/>
          <a:ln/>
        </p:spPr>
        <p:txBody>
          <a:bodyPr wrap="square" lIns="0" tIns="0" rIns="0" bIns="0" rtlCol="0" anchor="t"/>
          <a:lstStyle/>
          <a:p>
            <a:pPr marL="0" indent="0" algn="l">
              <a:lnSpc>
                <a:spcPts val="2350"/>
              </a:lnSpc>
              <a:buNone/>
            </a:pPr>
            <a:r>
              <a:rPr lang="fr-FR" sz="1450" noProof="0" dirty="0">
                <a:solidFill>
                  <a:srgbClr val="15213F"/>
                </a:solidFill>
                <a:latin typeface="Roboto" pitchFamily="34" charset="0"/>
                <a:ea typeface="Roboto" pitchFamily="34" charset="-122"/>
                <a:cs typeface="Roboto" pitchFamily="34" charset="-120"/>
              </a:rPr>
              <a:t>La détection et la notification immédiate d'événements anormaux (tentative d'effraction, dépassement de vitesse, sortie de zone géographique) sont vitales pour prévenir les risques et réagir rapidement.</a:t>
            </a:r>
            <a:endParaRPr lang="fr-FR" sz="1450" noProof="0" dirty="0"/>
          </a:p>
        </p:txBody>
      </p:sp>
    </p:spTree>
    <p:extLst>
      <p:ext uri="{BB962C8B-B14F-4D97-AF65-F5344CB8AC3E}">
        <p14:creationId xmlns:p14="http://schemas.microsoft.com/office/powerpoint/2010/main" val="348953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F5CE-AF1F-3F53-558C-B08103DF38C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289414B-B76D-6E59-DEC3-FC9E7B6AA8E5}"/>
              </a:ext>
            </a:extLst>
          </p:cNvPr>
          <p:cNvSpPr/>
          <p:nvPr/>
        </p:nvSpPr>
        <p:spPr>
          <a:xfrm>
            <a:off x="764143" y="655201"/>
            <a:ext cx="7414617" cy="507444"/>
          </a:xfrm>
          <a:prstGeom prst="rect">
            <a:avLst/>
          </a:prstGeom>
          <a:noFill/>
          <a:ln/>
        </p:spPr>
        <p:txBody>
          <a:bodyPr wrap="none" lIns="0" tIns="0" rIns="0" bIns="0" rtlCol="0" anchor="t"/>
          <a:lstStyle/>
          <a:p>
            <a:pPr marL="0" indent="0" algn="l">
              <a:lnSpc>
                <a:spcPts val="3950"/>
              </a:lnSpc>
              <a:buNone/>
            </a:pPr>
            <a:r>
              <a:rPr lang="fr-FR" sz="3150" noProof="0" dirty="0">
                <a:solidFill>
                  <a:srgbClr val="3257B8"/>
                </a:solidFill>
                <a:latin typeface="Roboto Slab" pitchFamily="34" charset="0"/>
                <a:ea typeface="Roboto Slab" pitchFamily="34" charset="-122"/>
                <a:cs typeface="Roboto Slab" pitchFamily="34" charset="-120"/>
              </a:rPr>
              <a:t>Présentation de la Solution Développée</a:t>
            </a:r>
            <a:endParaRPr lang="fr-FR" sz="3150" noProof="0" dirty="0"/>
          </a:p>
        </p:txBody>
      </p:sp>
      <p:sp>
        <p:nvSpPr>
          <p:cNvPr id="4" name="Text 1">
            <a:extLst>
              <a:ext uri="{FF2B5EF4-FFF2-40B4-BE49-F238E27FC236}">
                <a16:creationId xmlns:a16="http://schemas.microsoft.com/office/drawing/2014/main" id="{48E4C3E6-75A9-62D5-D6C0-E0ED2542D609}"/>
              </a:ext>
            </a:extLst>
          </p:cNvPr>
          <p:cNvSpPr/>
          <p:nvPr/>
        </p:nvSpPr>
        <p:spPr>
          <a:xfrm>
            <a:off x="764143" y="1552218"/>
            <a:ext cx="7702868" cy="779383"/>
          </a:xfrm>
          <a:prstGeom prst="rect">
            <a:avLst/>
          </a:prstGeom>
          <a:noFill/>
          <a:ln/>
        </p:spPr>
        <p:txBody>
          <a:bodyPr wrap="square" lIns="0" tIns="0" rIns="0" bIns="0" rtlCol="0" anchor="t"/>
          <a:lstStyle/>
          <a:p>
            <a:pPr marL="0" indent="0" algn="l">
              <a:lnSpc>
                <a:spcPts val="2000"/>
              </a:lnSpc>
              <a:buNone/>
            </a:pPr>
            <a:r>
              <a:rPr lang="fr-FR" sz="1250" noProof="0" dirty="0">
                <a:solidFill>
                  <a:srgbClr val="15213F"/>
                </a:solidFill>
                <a:latin typeface="Roboto" pitchFamily="34" charset="0"/>
                <a:ea typeface="Roboto" pitchFamily="34" charset="-122"/>
                <a:cs typeface="Roboto" pitchFamily="34" charset="-120"/>
              </a:rPr>
              <a:t>Notre solution est un système robuste et flexible, conçu pour la gestion et le contrôle à distance de véhicules. Il s'appuie sur des technologies open-source largement adoptées, garantissant performance et maintenabilité.</a:t>
            </a:r>
            <a:endParaRPr lang="fr-FR" sz="1250" noProof="0" dirty="0"/>
          </a:p>
        </p:txBody>
      </p:sp>
      <p:sp>
        <p:nvSpPr>
          <p:cNvPr id="5" name="Text 2">
            <a:extLst>
              <a:ext uri="{FF2B5EF4-FFF2-40B4-BE49-F238E27FC236}">
                <a16:creationId xmlns:a16="http://schemas.microsoft.com/office/drawing/2014/main" id="{E6D71B7D-5B9D-D6AD-1DB5-3E9A61FB554C}"/>
              </a:ext>
            </a:extLst>
          </p:cNvPr>
          <p:cNvSpPr/>
          <p:nvPr/>
        </p:nvSpPr>
        <p:spPr>
          <a:xfrm>
            <a:off x="764143" y="2477691"/>
            <a:ext cx="7702868" cy="779383"/>
          </a:xfrm>
          <a:prstGeom prst="rect">
            <a:avLst/>
          </a:prstGeom>
          <a:noFill/>
          <a:ln/>
        </p:spPr>
        <p:txBody>
          <a:bodyPr wrap="square" lIns="0" tIns="0" rIns="0" bIns="0" rtlCol="0" anchor="t"/>
          <a:lstStyle/>
          <a:p>
            <a:pPr marL="342900" indent="-342900" algn="l">
              <a:lnSpc>
                <a:spcPts val="2000"/>
              </a:lnSpc>
              <a:buSzPct val="100000"/>
              <a:buChar char="•"/>
            </a:pPr>
            <a:r>
              <a:rPr lang="fr-FR" sz="1250" b="1" noProof="0" dirty="0">
                <a:solidFill>
                  <a:srgbClr val="15213F"/>
                </a:solidFill>
                <a:latin typeface="Roboto" pitchFamily="34" charset="0"/>
                <a:ea typeface="Roboto" pitchFamily="34" charset="-122"/>
                <a:cs typeface="Roboto" pitchFamily="34" charset="-120"/>
              </a:rPr>
              <a:t>Backend Python avec Flask</a:t>
            </a:r>
            <a:r>
              <a:rPr lang="fr-FR" sz="1250" noProof="0" dirty="0">
                <a:solidFill>
                  <a:srgbClr val="15213F"/>
                </a:solidFill>
                <a:latin typeface="Roboto" pitchFamily="34" charset="0"/>
                <a:ea typeface="Roboto" pitchFamily="34" charset="-122"/>
                <a:cs typeface="Roboto" pitchFamily="34" charset="-120"/>
              </a:rPr>
              <a:t>: Le cœur de notre système est une API RESTful développée avec Flask, un micro-</a:t>
            </a:r>
            <a:r>
              <a:rPr lang="fr-FR" sz="1250" dirty="0">
                <a:solidFill>
                  <a:srgbClr val="15213F"/>
                </a:solidFill>
                <a:latin typeface="Roboto" pitchFamily="34" charset="0"/>
                <a:ea typeface="Roboto" pitchFamily="34" charset="-122"/>
                <a:cs typeface="Roboto" pitchFamily="34" charset="-120"/>
              </a:rPr>
              <a:t>F</a:t>
            </a:r>
            <a:r>
              <a:rPr lang="fr-FR" sz="1250" noProof="0" dirty="0">
                <a:solidFill>
                  <a:srgbClr val="15213F"/>
                </a:solidFill>
                <a:latin typeface="Roboto" pitchFamily="34" charset="0"/>
                <a:ea typeface="Roboto" pitchFamily="34" charset="-122"/>
                <a:cs typeface="Roboto" pitchFamily="34" charset="-120"/>
              </a:rPr>
              <a:t>ramework web Python. Il gère la logique métier, les requêtes des clients et l'interaction avec la base de données et le simulateur.</a:t>
            </a:r>
            <a:endParaRPr lang="fr-FR" sz="1250" noProof="0" dirty="0"/>
          </a:p>
        </p:txBody>
      </p:sp>
      <p:sp>
        <p:nvSpPr>
          <p:cNvPr id="6" name="Text 3">
            <a:extLst>
              <a:ext uri="{FF2B5EF4-FFF2-40B4-BE49-F238E27FC236}">
                <a16:creationId xmlns:a16="http://schemas.microsoft.com/office/drawing/2014/main" id="{C6B589C3-5507-F822-F550-7F2FD1DD1B03}"/>
              </a:ext>
            </a:extLst>
          </p:cNvPr>
          <p:cNvSpPr/>
          <p:nvPr/>
        </p:nvSpPr>
        <p:spPr>
          <a:xfrm>
            <a:off x="764143" y="3313867"/>
            <a:ext cx="7702868" cy="779383"/>
          </a:xfrm>
          <a:prstGeom prst="rect">
            <a:avLst/>
          </a:prstGeom>
          <a:noFill/>
          <a:ln/>
        </p:spPr>
        <p:txBody>
          <a:bodyPr wrap="square" lIns="0" tIns="0" rIns="0" bIns="0" rtlCol="0" anchor="t"/>
          <a:lstStyle/>
          <a:p>
            <a:pPr marL="342900" indent="-342900" algn="l">
              <a:lnSpc>
                <a:spcPts val="2000"/>
              </a:lnSpc>
              <a:buSzPct val="100000"/>
              <a:buChar char="•"/>
            </a:pPr>
            <a:r>
              <a:rPr lang="fr-FR" sz="1250" b="1" noProof="0" dirty="0">
                <a:solidFill>
                  <a:srgbClr val="15213F"/>
                </a:solidFill>
                <a:latin typeface="Roboto" pitchFamily="34" charset="0"/>
                <a:ea typeface="Roboto" pitchFamily="34" charset="-122"/>
                <a:cs typeface="Roboto" pitchFamily="34" charset="-120"/>
              </a:rPr>
              <a:t>Base de Données Relationnelle SQLite</a:t>
            </a:r>
            <a:r>
              <a:rPr lang="fr-FR" sz="1250" noProof="0" dirty="0">
                <a:solidFill>
                  <a:srgbClr val="15213F"/>
                </a:solidFill>
                <a:latin typeface="Roboto" pitchFamily="34" charset="0"/>
                <a:ea typeface="Roboto" pitchFamily="34" charset="-122"/>
                <a:cs typeface="Roboto" pitchFamily="34" charset="-120"/>
              </a:rPr>
              <a:t>: Nous utilisons SQLite pour la persistance des données. Son modèle simple et sans serveur est idéal pour un prototype ou des déploiements légers. Le schéma de la base inclut trois tables principales :</a:t>
            </a:r>
            <a:endParaRPr lang="fr-FR" sz="1250" noProof="0" dirty="0"/>
          </a:p>
        </p:txBody>
      </p:sp>
      <p:sp>
        <p:nvSpPr>
          <p:cNvPr id="7" name="Text 4">
            <a:extLst>
              <a:ext uri="{FF2B5EF4-FFF2-40B4-BE49-F238E27FC236}">
                <a16:creationId xmlns:a16="http://schemas.microsoft.com/office/drawing/2014/main" id="{F76BEC78-6531-FD6F-E91D-03BF52C9BB36}"/>
              </a:ext>
            </a:extLst>
          </p:cNvPr>
          <p:cNvSpPr/>
          <p:nvPr/>
        </p:nvSpPr>
        <p:spPr>
          <a:xfrm>
            <a:off x="764143" y="4150042"/>
            <a:ext cx="7702868" cy="527209"/>
          </a:xfrm>
          <a:prstGeom prst="rect">
            <a:avLst/>
          </a:prstGeom>
          <a:noFill/>
          <a:ln/>
        </p:spPr>
        <p:txBody>
          <a:bodyPr wrap="square" lIns="0" tIns="0" rIns="0" bIns="0" rtlCol="0" anchor="t"/>
          <a:lstStyle/>
          <a:p>
            <a:pPr marL="685800" lvl="1" indent="-342900" algn="l">
              <a:lnSpc>
                <a:spcPts val="2000"/>
              </a:lnSpc>
              <a:buSzPct val="100000"/>
              <a:buChar char="•"/>
            </a:pPr>
            <a:r>
              <a:rPr lang="fr-FR" sz="1250" noProof="0" dirty="0">
                <a:solidFill>
                  <a:srgbClr val="15213F"/>
                </a:solidFill>
                <a:highlight>
                  <a:srgbClr val="D7DFF4"/>
                </a:highlight>
                <a:latin typeface="Consolas" pitchFamily="34" charset="0"/>
                <a:ea typeface="Consolas" pitchFamily="34" charset="-122"/>
                <a:cs typeface="Consolas" pitchFamily="34" charset="-120"/>
              </a:rPr>
              <a:t>Vehicles</a:t>
            </a:r>
            <a:r>
              <a:rPr lang="fr-FR" sz="1250" noProof="0" dirty="0">
                <a:solidFill>
                  <a:srgbClr val="15213F"/>
                </a:solidFill>
                <a:latin typeface="Roboto" pitchFamily="34" charset="0"/>
                <a:ea typeface="Roboto" pitchFamily="34" charset="-122"/>
                <a:cs typeface="Roboto" pitchFamily="34" charset="-120"/>
              </a:rPr>
              <a:t>: Informations sur chaque véhicule (ID, statut du moteur, verrouillage, dernière position GPS, niveau de carburant, température).</a:t>
            </a:r>
            <a:endParaRPr lang="fr-FR" sz="1250" noProof="0" dirty="0"/>
          </a:p>
        </p:txBody>
      </p:sp>
      <p:sp>
        <p:nvSpPr>
          <p:cNvPr id="8" name="Text 5">
            <a:extLst>
              <a:ext uri="{FF2B5EF4-FFF2-40B4-BE49-F238E27FC236}">
                <a16:creationId xmlns:a16="http://schemas.microsoft.com/office/drawing/2014/main" id="{2150F29E-4805-E18B-93A5-DD5AD6F720A9}"/>
              </a:ext>
            </a:extLst>
          </p:cNvPr>
          <p:cNvSpPr/>
          <p:nvPr/>
        </p:nvSpPr>
        <p:spPr>
          <a:xfrm>
            <a:off x="764143" y="4734044"/>
            <a:ext cx="7702868" cy="527209"/>
          </a:xfrm>
          <a:prstGeom prst="rect">
            <a:avLst/>
          </a:prstGeom>
          <a:noFill/>
          <a:ln/>
        </p:spPr>
        <p:txBody>
          <a:bodyPr wrap="square" lIns="0" tIns="0" rIns="0" bIns="0" rtlCol="0" anchor="t"/>
          <a:lstStyle/>
          <a:p>
            <a:pPr marL="685800" lvl="1" indent="-342900" algn="l">
              <a:lnSpc>
                <a:spcPts val="2000"/>
              </a:lnSpc>
              <a:buSzPct val="100000"/>
              <a:buChar char="•"/>
            </a:pPr>
            <a:r>
              <a:rPr lang="fr-FR" sz="1250" noProof="0" dirty="0">
                <a:solidFill>
                  <a:srgbClr val="15213F"/>
                </a:solidFill>
                <a:highlight>
                  <a:srgbClr val="D7DFF4"/>
                </a:highlight>
                <a:latin typeface="Consolas" pitchFamily="34" charset="0"/>
                <a:ea typeface="Consolas" pitchFamily="34" charset="-122"/>
                <a:cs typeface="Consolas" pitchFamily="34" charset="-120"/>
              </a:rPr>
              <a:t>ActivityLogs</a:t>
            </a:r>
            <a:r>
              <a:rPr lang="fr-FR" sz="1250" noProof="0" dirty="0">
                <a:solidFill>
                  <a:srgbClr val="15213F"/>
                </a:solidFill>
                <a:latin typeface="Roboto" pitchFamily="34" charset="0"/>
                <a:ea typeface="Roboto" pitchFamily="34" charset="-122"/>
                <a:cs typeface="Roboto" pitchFamily="34" charset="-120"/>
              </a:rPr>
              <a:t>: Enregistrement de toutes les actions de contrôle effectuées (qui a fait quoi, quand et avec quel résultat).</a:t>
            </a:r>
            <a:endParaRPr lang="fr-FR" sz="1250" noProof="0" dirty="0"/>
          </a:p>
        </p:txBody>
      </p:sp>
      <p:sp>
        <p:nvSpPr>
          <p:cNvPr id="9" name="Text 6">
            <a:extLst>
              <a:ext uri="{FF2B5EF4-FFF2-40B4-BE49-F238E27FC236}">
                <a16:creationId xmlns:a16="http://schemas.microsoft.com/office/drawing/2014/main" id="{0D8B094B-0E57-A294-397D-CF6A4EF7311A}"/>
              </a:ext>
            </a:extLst>
          </p:cNvPr>
          <p:cNvSpPr/>
          <p:nvPr/>
        </p:nvSpPr>
        <p:spPr>
          <a:xfrm>
            <a:off x="764143" y="5318046"/>
            <a:ext cx="7702868" cy="527209"/>
          </a:xfrm>
          <a:prstGeom prst="rect">
            <a:avLst/>
          </a:prstGeom>
          <a:noFill/>
          <a:ln/>
        </p:spPr>
        <p:txBody>
          <a:bodyPr wrap="square" lIns="0" tIns="0" rIns="0" bIns="0" rtlCol="0" anchor="t"/>
          <a:lstStyle/>
          <a:p>
            <a:pPr marL="685800" lvl="1" indent="-342900" algn="l">
              <a:lnSpc>
                <a:spcPts val="2000"/>
              </a:lnSpc>
              <a:buSzPct val="100000"/>
              <a:buChar char="•"/>
            </a:pPr>
            <a:r>
              <a:rPr lang="fr-FR" sz="1250" noProof="0" dirty="0">
                <a:solidFill>
                  <a:srgbClr val="15213F"/>
                </a:solidFill>
                <a:highlight>
                  <a:srgbClr val="D7DFF4"/>
                </a:highlight>
                <a:latin typeface="Consolas" pitchFamily="34" charset="0"/>
                <a:ea typeface="Consolas" pitchFamily="34" charset="-122"/>
                <a:cs typeface="Consolas" pitchFamily="34" charset="-120"/>
              </a:rPr>
              <a:t>History</a:t>
            </a:r>
            <a:r>
              <a:rPr lang="fr-FR" sz="1250" noProof="0" dirty="0">
                <a:solidFill>
                  <a:srgbClr val="15213F"/>
                </a:solidFill>
                <a:latin typeface="Roboto" pitchFamily="34" charset="0"/>
                <a:ea typeface="Roboto" pitchFamily="34" charset="-122"/>
                <a:cs typeface="Roboto" pitchFamily="34" charset="-120"/>
              </a:rPr>
              <a:t>: Historique des positions GPS et des données des capteurs du véhicule à intervalles réguliers.</a:t>
            </a:r>
            <a:endParaRPr lang="fr-FR" sz="1250" noProof="0" dirty="0"/>
          </a:p>
        </p:txBody>
      </p:sp>
      <p:sp>
        <p:nvSpPr>
          <p:cNvPr id="10" name="Text 7">
            <a:extLst>
              <a:ext uri="{FF2B5EF4-FFF2-40B4-BE49-F238E27FC236}">
                <a16:creationId xmlns:a16="http://schemas.microsoft.com/office/drawing/2014/main" id="{507DD504-6607-8B04-E24B-B4975085CBA4}"/>
              </a:ext>
            </a:extLst>
          </p:cNvPr>
          <p:cNvSpPr/>
          <p:nvPr/>
        </p:nvSpPr>
        <p:spPr>
          <a:xfrm>
            <a:off x="764143" y="5902047"/>
            <a:ext cx="7702868" cy="779383"/>
          </a:xfrm>
          <a:prstGeom prst="rect">
            <a:avLst/>
          </a:prstGeom>
          <a:noFill/>
          <a:ln/>
        </p:spPr>
        <p:txBody>
          <a:bodyPr wrap="square" lIns="0" tIns="0" rIns="0" bIns="0" rtlCol="0" anchor="t"/>
          <a:lstStyle/>
          <a:p>
            <a:pPr marL="342900" indent="-342900" algn="l">
              <a:lnSpc>
                <a:spcPts val="2000"/>
              </a:lnSpc>
              <a:buSzPct val="100000"/>
              <a:buChar char="•"/>
            </a:pPr>
            <a:r>
              <a:rPr lang="fr-FR" sz="1250" b="1" noProof="0" dirty="0">
                <a:solidFill>
                  <a:srgbClr val="15213F"/>
                </a:solidFill>
                <a:latin typeface="Roboto" pitchFamily="34" charset="0"/>
                <a:ea typeface="Roboto" pitchFamily="34" charset="-122"/>
                <a:cs typeface="Roboto" pitchFamily="34" charset="-120"/>
              </a:rPr>
              <a:t>Mises à Jour en Temps Réel et Simulateur</a:t>
            </a:r>
            <a:r>
              <a:rPr lang="fr-FR" sz="1250" noProof="0" dirty="0">
                <a:solidFill>
                  <a:srgbClr val="15213F"/>
                </a:solidFill>
                <a:latin typeface="Roboto" pitchFamily="34" charset="0"/>
                <a:ea typeface="Roboto" pitchFamily="34" charset="-122"/>
                <a:cs typeface="Roboto" pitchFamily="34" charset="-120"/>
              </a:rPr>
              <a:t>: Un simulateur de déplacement de véhicule, exécuté dans un thread parallèle, met à jour en temps réel les données de position, de carburant, de température et de vitesse. Cela permet de simuler un environnement dynamique sans nécessiter de matériel physique.</a:t>
            </a:r>
            <a:endParaRPr lang="fr-FR" sz="1250" noProof="0" dirty="0"/>
          </a:p>
        </p:txBody>
      </p:sp>
      <p:sp>
        <p:nvSpPr>
          <p:cNvPr id="11" name="Text 8">
            <a:extLst>
              <a:ext uri="{FF2B5EF4-FFF2-40B4-BE49-F238E27FC236}">
                <a16:creationId xmlns:a16="http://schemas.microsoft.com/office/drawing/2014/main" id="{BF073994-C7C8-EF3E-5344-7EBC45AEE84F}"/>
              </a:ext>
            </a:extLst>
          </p:cNvPr>
          <p:cNvSpPr/>
          <p:nvPr/>
        </p:nvSpPr>
        <p:spPr>
          <a:xfrm>
            <a:off x="764143" y="6738223"/>
            <a:ext cx="7702868" cy="779383"/>
          </a:xfrm>
          <a:prstGeom prst="rect">
            <a:avLst/>
          </a:prstGeom>
          <a:noFill/>
          <a:ln/>
        </p:spPr>
        <p:txBody>
          <a:bodyPr wrap="square" lIns="0" tIns="0" rIns="0" bIns="0" rtlCol="0" anchor="t"/>
          <a:lstStyle/>
          <a:p>
            <a:pPr marL="342900" indent="-342900" algn="l">
              <a:lnSpc>
                <a:spcPts val="2000"/>
              </a:lnSpc>
              <a:buSzPct val="100000"/>
              <a:buChar char="•"/>
            </a:pPr>
            <a:r>
              <a:rPr lang="fr-FR" sz="1250" b="1" noProof="0" dirty="0">
                <a:solidFill>
                  <a:srgbClr val="15213F"/>
                </a:solidFill>
                <a:latin typeface="Roboto" pitchFamily="34" charset="0"/>
                <a:ea typeface="Roboto" pitchFamily="34" charset="-122"/>
                <a:cs typeface="Roboto" pitchFamily="34" charset="-120"/>
              </a:rPr>
              <a:t>Interface Web de Gestion</a:t>
            </a:r>
            <a:r>
              <a:rPr lang="fr-FR" sz="1250" noProof="0" dirty="0">
                <a:solidFill>
                  <a:srgbClr val="15213F"/>
                </a:solidFill>
                <a:latin typeface="Roboto" pitchFamily="34" charset="0"/>
                <a:ea typeface="Roboto" pitchFamily="34" charset="-122"/>
                <a:cs typeface="Roboto" pitchFamily="34" charset="-120"/>
              </a:rPr>
              <a:t>: Un tableau de bord HTML interactif sert d'interface utilisateur pour la visualisation des données et l'envoi de commandes. Il communique avec le backend via l'API REST GET/POST.</a:t>
            </a:r>
            <a:endParaRPr lang="fr-FR" sz="1250" noProof="0" dirty="0"/>
          </a:p>
        </p:txBody>
      </p:sp>
      <p:pic>
        <p:nvPicPr>
          <p:cNvPr id="12" name="Image 0" descr="preencoded.png">
            <a:extLst>
              <a:ext uri="{FF2B5EF4-FFF2-40B4-BE49-F238E27FC236}">
                <a16:creationId xmlns:a16="http://schemas.microsoft.com/office/drawing/2014/main" id="{268E8F32-7B74-7546-0611-60001B98EB67}"/>
              </a:ext>
            </a:extLst>
          </p:cNvPr>
          <p:cNvPicPr>
            <a:picLocks noChangeAspect="1"/>
          </p:cNvPicPr>
          <p:nvPr/>
        </p:nvPicPr>
        <p:blipFill>
          <a:blip r:embed="rId2"/>
          <a:stretch>
            <a:fillRect/>
          </a:stretch>
        </p:blipFill>
        <p:spPr>
          <a:xfrm>
            <a:off x="8870633" y="1588770"/>
            <a:ext cx="5003244" cy="5003244"/>
          </a:xfrm>
          <a:prstGeom prst="rect">
            <a:avLst/>
          </a:prstGeom>
        </p:spPr>
      </p:pic>
    </p:spTree>
    <p:extLst>
      <p:ext uri="{BB962C8B-B14F-4D97-AF65-F5344CB8AC3E}">
        <p14:creationId xmlns:p14="http://schemas.microsoft.com/office/powerpoint/2010/main" val="354053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E2A9-26D6-D41D-2803-4B802460523E}"/>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7174318C-E43F-0C07-48DE-217D0268D331}"/>
              </a:ext>
            </a:extLst>
          </p:cNvPr>
          <p:cNvPicPr>
            <a:picLocks noChangeAspect="1"/>
          </p:cNvPicPr>
          <p:nvPr/>
        </p:nvPicPr>
        <p:blipFill>
          <a:blip r:embed="rId2"/>
          <a:stretch>
            <a:fillRect/>
          </a:stretch>
        </p:blipFill>
        <p:spPr>
          <a:xfrm>
            <a:off x="0" y="0"/>
            <a:ext cx="5486400" cy="8229600"/>
          </a:xfrm>
          <a:prstGeom prst="rect">
            <a:avLst/>
          </a:prstGeom>
        </p:spPr>
      </p:pic>
      <p:sp>
        <p:nvSpPr>
          <p:cNvPr id="4" name="Text 0">
            <a:extLst>
              <a:ext uri="{FF2B5EF4-FFF2-40B4-BE49-F238E27FC236}">
                <a16:creationId xmlns:a16="http://schemas.microsoft.com/office/drawing/2014/main" id="{668DBB0D-7FAB-AFE0-625F-8621BBBCF688}"/>
              </a:ext>
            </a:extLst>
          </p:cNvPr>
          <p:cNvSpPr/>
          <p:nvPr/>
        </p:nvSpPr>
        <p:spPr>
          <a:xfrm>
            <a:off x="6280190" y="1328499"/>
            <a:ext cx="4420433" cy="403146"/>
          </a:xfrm>
          <a:prstGeom prst="rect">
            <a:avLst/>
          </a:prstGeom>
          <a:noFill/>
          <a:ln/>
        </p:spPr>
        <p:txBody>
          <a:bodyPr wrap="none" lIns="0" tIns="0" rIns="0" bIns="0" rtlCol="0" anchor="t"/>
          <a:lstStyle/>
          <a:p>
            <a:pPr marL="0" indent="0" algn="l">
              <a:lnSpc>
                <a:spcPts val="3150"/>
              </a:lnSpc>
              <a:buNone/>
            </a:pPr>
            <a:r>
              <a:rPr lang="fr-FR" sz="2500" noProof="0" dirty="0">
                <a:solidFill>
                  <a:srgbClr val="403CCF"/>
                </a:solidFill>
                <a:latin typeface="Libre Baskerville" pitchFamily="34" charset="0"/>
                <a:ea typeface="Libre Baskerville" pitchFamily="34" charset="-122"/>
                <a:cs typeface="Libre Baskerville" pitchFamily="34" charset="-120"/>
              </a:rPr>
              <a:t>Architecture de la Solution</a:t>
            </a:r>
            <a:endParaRPr lang="fr-FR" sz="2500" noProof="0" dirty="0"/>
          </a:p>
        </p:txBody>
      </p:sp>
      <p:sp>
        <p:nvSpPr>
          <p:cNvPr id="5" name="Text 1">
            <a:extLst>
              <a:ext uri="{FF2B5EF4-FFF2-40B4-BE49-F238E27FC236}">
                <a16:creationId xmlns:a16="http://schemas.microsoft.com/office/drawing/2014/main" id="{F87D9C7E-8C48-2E28-16AF-F3311985B0B1}"/>
              </a:ext>
            </a:extLst>
          </p:cNvPr>
          <p:cNvSpPr/>
          <p:nvPr/>
        </p:nvSpPr>
        <p:spPr>
          <a:xfrm>
            <a:off x="6280190" y="1925122"/>
            <a:ext cx="7556421" cy="412909"/>
          </a:xfrm>
          <a:prstGeom prst="rect">
            <a:avLst/>
          </a:prstGeom>
          <a:noFill/>
          <a:ln/>
        </p:spPr>
        <p:txBody>
          <a:bodyPr wrap="square" lIns="0" tIns="0" rIns="0" bIns="0" rtlCol="0" anchor="t"/>
          <a:lstStyle/>
          <a:p>
            <a:pPr marL="0" indent="0" algn="l">
              <a:lnSpc>
                <a:spcPts val="1600"/>
              </a:lnSpc>
              <a:buNone/>
            </a:pPr>
            <a:r>
              <a:rPr lang="fr-FR" sz="1000" noProof="0" dirty="0">
                <a:solidFill>
                  <a:srgbClr val="49495A"/>
                </a:solidFill>
                <a:latin typeface="Open Sans" pitchFamily="34" charset="0"/>
                <a:ea typeface="Open Sans" pitchFamily="34" charset="-122"/>
                <a:cs typeface="Open Sans" pitchFamily="34" charset="-120"/>
              </a:rPr>
              <a:t>L'architecture de notre solution est conçue pour être modulaire, scalable et résiliente, permettant une communication fluide entre le véhicule et l'utilisateur via une plateforme centralisée.</a:t>
            </a:r>
            <a:endParaRPr lang="fr-FR" sz="1000" noProof="0" dirty="0"/>
          </a:p>
        </p:txBody>
      </p:sp>
      <p:pic>
        <p:nvPicPr>
          <p:cNvPr id="6" name="Image 1" descr="preencoded.png">
            <a:extLst>
              <a:ext uri="{FF2B5EF4-FFF2-40B4-BE49-F238E27FC236}">
                <a16:creationId xmlns:a16="http://schemas.microsoft.com/office/drawing/2014/main" id="{76F3D59F-9728-A328-FB1E-7BE542DA9177}"/>
              </a:ext>
            </a:extLst>
          </p:cNvPr>
          <p:cNvPicPr>
            <a:picLocks noChangeAspect="1"/>
          </p:cNvPicPr>
          <p:nvPr/>
        </p:nvPicPr>
        <p:blipFill>
          <a:blip r:embed="rId3"/>
          <a:stretch>
            <a:fillRect/>
          </a:stretch>
        </p:blipFill>
        <p:spPr>
          <a:xfrm>
            <a:off x="6280190" y="2483048"/>
            <a:ext cx="644962" cy="1156097"/>
          </a:xfrm>
          <a:prstGeom prst="rect">
            <a:avLst/>
          </a:prstGeom>
        </p:spPr>
      </p:pic>
      <p:sp>
        <p:nvSpPr>
          <p:cNvPr id="7" name="Text 2">
            <a:extLst>
              <a:ext uri="{FF2B5EF4-FFF2-40B4-BE49-F238E27FC236}">
                <a16:creationId xmlns:a16="http://schemas.microsoft.com/office/drawing/2014/main" id="{B3052769-3122-2167-70A2-69D636E343E3}"/>
              </a:ext>
            </a:extLst>
          </p:cNvPr>
          <p:cNvSpPr/>
          <p:nvPr/>
        </p:nvSpPr>
        <p:spPr>
          <a:xfrm>
            <a:off x="7054096" y="2611993"/>
            <a:ext cx="2597904" cy="201454"/>
          </a:xfrm>
          <a:prstGeom prst="rect">
            <a:avLst/>
          </a:prstGeom>
          <a:noFill/>
          <a:ln/>
        </p:spPr>
        <p:txBody>
          <a:bodyPr wrap="none" lIns="0" tIns="0" rIns="0" bIns="0" rtlCol="0" anchor="t"/>
          <a:lstStyle/>
          <a:p>
            <a:pPr>
              <a:lnSpc>
                <a:spcPts val="1800"/>
              </a:lnSpc>
            </a:pPr>
            <a:r>
              <a:rPr lang="fr-FR" sz="1250" noProof="0" dirty="0">
                <a:solidFill>
                  <a:srgbClr val="49495A"/>
                </a:solidFill>
                <a:latin typeface="Libre Baskerville" pitchFamily="34" charset="0"/>
              </a:rPr>
              <a:t>1. Simulateur (Thread Parallèle</a:t>
            </a:r>
            <a:r>
              <a:rPr lang="fr-FR" sz="1400" noProof="0" dirty="0">
                <a:solidFill>
                  <a:srgbClr val="15213F"/>
                </a:solidFill>
                <a:latin typeface="Roboto Slab" pitchFamily="34" charset="0"/>
                <a:ea typeface="Roboto Slab" pitchFamily="34" charset="-122"/>
                <a:cs typeface="Roboto Slab" pitchFamily="34" charset="-120"/>
              </a:rPr>
              <a:t>)</a:t>
            </a:r>
            <a:endParaRPr lang="fr-FR" sz="1400" noProof="0" dirty="0"/>
          </a:p>
        </p:txBody>
      </p:sp>
      <p:sp>
        <p:nvSpPr>
          <p:cNvPr id="8" name="Text 3">
            <a:extLst>
              <a:ext uri="{FF2B5EF4-FFF2-40B4-BE49-F238E27FC236}">
                <a16:creationId xmlns:a16="http://schemas.microsoft.com/office/drawing/2014/main" id="{870EA10B-2DC0-99A3-ED7A-A35580E9E416}"/>
              </a:ext>
            </a:extLst>
          </p:cNvPr>
          <p:cNvSpPr/>
          <p:nvPr/>
        </p:nvSpPr>
        <p:spPr>
          <a:xfrm>
            <a:off x="7054096" y="2890838"/>
            <a:ext cx="6782514" cy="619363"/>
          </a:xfrm>
          <a:prstGeom prst="rect">
            <a:avLst/>
          </a:prstGeom>
          <a:noFill/>
          <a:ln/>
        </p:spPr>
        <p:txBody>
          <a:bodyPr wrap="square" lIns="0" tIns="0" rIns="0" bIns="0" rtlCol="0" anchor="t"/>
          <a:lstStyle/>
          <a:p>
            <a:pPr>
              <a:lnSpc>
                <a:spcPts val="1850"/>
              </a:lnSpc>
            </a:pPr>
            <a:r>
              <a:rPr lang="fr-FR" sz="1000" noProof="0" dirty="0">
                <a:solidFill>
                  <a:srgbClr val="15213F"/>
                </a:solidFill>
                <a:latin typeface="Roboto" pitchFamily="34" charset="0"/>
                <a:ea typeface="Roboto" pitchFamily="34" charset="-122"/>
                <a:cs typeface="Roboto" pitchFamily="34" charset="-120"/>
              </a:rPr>
              <a:t>Un thread séparé simule le comportement du véhicule, mettant à jour périodiquement sa position GPS et les données des capteurs (carburant, température, vitesse) directement dans la base de données, simulant ainsi un véhicule réel.</a:t>
            </a:r>
            <a:endParaRPr lang="fr-FR" sz="1000" noProof="0" dirty="0"/>
          </a:p>
        </p:txBody>
      </p:sp>
      <p:pic>
        <p:nvPicPr>
          <p:cNvPr id="9" name="Image 2" descr="preencoded.png">
            <a:extLst>
              <a:ext uri="{FF2B5EF4-FFF2-40B4-BE49-F238E27FC236}">
                <a16:creationId xmlns:a16="http://schemas.microsoft.com/office/drawing/2014/main" id="{BE92ADA7-6F9F-5688-A94B-851AF7772F3F}"/>
              </a:ext>
            </a:extLst>
          </p:cNvPr>
          <p:cNvPicPr>
            <a:picLocks noChangeAspect="1"/>
          </p:cNvPicPr>
          <p:nvPr/>
        </p:nvPicPr>
        <p:blipFill>
          <a:blip r:embed="rId4"/>
          <a:stretch>
            <a:fillRect/>
          </a:stretch>
        </p:blipFill>
        <p:spPr>
          <a:xfrm>
            <a:off x="6280190" y="3639145"/>
            <a:ext cx="644962" cy="1156097"/>
          </a:xfrm>
          <a:prstGeom prst="rect">
            <a:avLst/>
          </a:prstGeom>
        </p:spPr>
      </p:pic>
      <p:sp>
        <p:nvSpPr>
          <p:cNvPr id="10" name="Text 4">
            <a:extLst>
              <a:ext uri="{FF2B5EF4-FFF2-40B4-BE49-F238E27FC236}">
                <a16:creationId xmlns:a16="http://schemas.microsoft.com/office/drawing/2014/main" id="{85EB623C-27DE-FD9D-6636-99B594E04EB3}"/>
              </a:ext>
            </a:extLst>
          </p:cNvPr>
          <p:cNvSpPr/>
          <p:nvPr/>
        </p:nvSpPr>
        <p:spPr>
          <a:xfrm>
            <a:off x="7054096" y="3768090"/>
            <a:ext cx="2739866" cy="201454"/>
          </a:xfrm>
          <a:prstGeom prst="rect">
            <a:avLst/>
          </a:prstGeom>
          <a:noFill/>
          <a:ln/>
        </p:spPr>
        <p:txBody>
          <a:bodyPr wrap="none" lIns="0" tIns="0" rIns="0" bIns="0" rtlCol="0" anchor="t"/>
          <a:lstStyle/>
          <a:p>
            <a:pPr>
              <a:lnSpc>
                <a:spcPts val="1800"/>
              </a:lnSpc>
            </a:pPr>
            <a:r>
              <a:rPr lang="fr-FR" sz="1250" noProof="0" dirty="0">
                <a:solidFill>
                  <a:srgbClr val="49495A"/>
                </a:solidFill>
                <a:latin typeface="Libre Baskerville" pitchFamily="34" charset="0"/>
              </a:rPr>
              <a:t>2. API REST (Flask</a:t>
            </a:r>
            <a:r>
              <a:rPr lang="fr-FR" sz="1400" noProof="0" dirty="0">
                <a:solidFill>
                  <a:srgbClr val="15213F"/>
                </a:solidFill>
                <a:latin typeface="Roboto Slab" pitchFamily="34" charset="0"/>
                <a:ea typeface="Roboto Slab" pitchFamily="34" charset="-122"/>
                <a:cs typeface="Roboto Slab" pitchFamily="34" charset="-120"/>
              </a:rPr>
              <a:t>)</a:t>
            </a:r>
            <a:endParaRPr lang="fr-FR" sz="1400" noProof="0" dirty="0"/>
          </a:p>
        </p:txBody>
      </p:sp>
      <p:sp>
        <p:nvSpPr>
          <p:cNvPr id="11" name="Text 5">
            <a:extLst>
              <a:ext uri="{FF2B5EF4-FFF2-40B4-BE49-F238E27FC236}">
                <a16:creationId xmlns:a16="http://schemas.microsoft.com/office/drawing/2014/main" id="{0C469EEE-0062-D615-C0B2-98A6DA43CAFD}"/>
              </a:ext>
            </a:extLst>
          </p:cNvPr>
          <p:cNvSpPr/>
          <p:nvPr/>
        </p:nvSpPr>
        <p:spPr>
          <a:xfrm>
            <a:off x="7054096" y="4046934"/>
            <a:ext cx="6782514" cy="619363"/>
          </a:xfrm>
          <a:prstGeom prst="rect">
            <a:avLst/>
          </a:prstGeom>
          <a:noFill/>
          <a:ln/>
        </p:spPr>
        <p:txBody>
          <a:bodyPr wrap="square" lIns="0" tIns="0" rIns="0" bIns="0" rtlCol="0" anchor="t"/>
          <a:lstStyle/>
          <a:p>
            <a:pPr>
              <a:lnSpc>
                <a:spcPts val="1850"/>
              </a:lnSpc>
            </a:pPr>
            <a:r>
              <a:rPr lang="fr-FR" sz="1000" noProof="0" dirty="0">
                <a:solidFill>
                  <a:srgbClr val="15213F"/>
                </a:solidFill>
                <a:latin typeface="Roboto" pitchFamily="34" charset="0"/>
                <a:ea typeface="Roboto" pitchFamily="34" charset="-122"/>
                <a:cs typeface="Roboto" pitchFamily="34" charset="-120"/>
              </a:rPr>
              <a:t>Le serveur Flask expose une série d'endpoints RESTful pour interagir avec le système. Il reçoit les requêtes de l'interface web, les traite, interagit avec la base de données et le simulateur, puis renvoie les réponses.</a:t>
            </a:r>
            <a:endParaRPr lang="fr-FR" sz="1000" noProof="0" dirty="0"/>
          </a:p>
        </p:txBody>
      </p:sp>
      <p:pic>
        <p:nvPicPr>
          <p:cNvPr id="12" name="Image 3" descr="preencoded.png">
            <a:extLst>
              <a:ext uri="{FF2B5EF4-FFF2-40B4-BE49-F238E27FC236}">
                <a16:creationId xmlns:a16="http://schemas.microsoft.com/office/drawing/2014/main" id="{27984D36-11A5-307E-4EBD-E4C888ABF64C}"/>
              </a:ext>
            </a:extLst>
          </p:cNvPr>
          <p:cNvPicPr>
            <a:picLocks noChangeAspect="1"/>
          </p:cNvPicPr>
          <p:nvPr/>
        </p:nvPicPr>
        <p:blipFill>
          <a:blip r:embed="rId5"/>
          <a:stretch>
            <a:fillRect/>
          </a:stretch>
        </p:blipFill>
        <p:spPr>
          <a:xfrm>
            <a:off x="6280190" y="4795242"/>
            <a:ext cx="644962" cy="949642"/>
          </a:xfrm>
          <a:prstGeom prst="rect">
            <a:avLst/>
          </a:prstGeom>
        </p:spPr>
      </p:pic>
      <p:sp>
        <p:nvSpPr>
          <p:cNvPr id="13" name="Text 6">
            <a:extLst>
              <a:ext uri="{FF2B5EF4-FFF2-40B4-BE49-F238E27FC236}">
                <a16:creationId xmlns:a16="http://schemas.microsoft.com/office/drawing/2014/main" id="{47633614-9737-DA0E-EC2C-94B4021214B2}"/>
              </a:ext>
            </a:extLst>
          </p:cNvPr>
          <p:cNvSpPr/>
          <p:nvPr/>
        </p:nvSpPr>
        <p:spPr>
          <a:xfrm>
            <a:off x="7054096" y="4924187"/>
            <a:ext cx="2316123" cy="201454"/>
          </a:xfrm>
          <a:prstGeom prst="rect">
            <a:avLst/>
          </a:prstGeom>
          <a:noFill/>
          <a:ln/>
        </p:spPr>
        <p:txBody>
          <a:bodyPr wrap="none" lIns="0" tIns="0" rIns="0" bIns="0" rtlCol="0" anchor="t"/>
          <a:lstStyle/>
          <a:p>
            <a:pPr marL="0" indent="0" algn="l">
              <a:lnSpc>
                <a:spcPts val="1550"/>
              </a:lnSpc>
              <a:buNone/>
            </a:pPr>
            <a:r>
              <a:rPr lang="fr-FR" sz="1250" noProof="0" dirty="0">
                <a:solidFill>
                  <a:srgbClr val="49495A"/>
                </a:solidFill>
                <a:latin typeface="Libre Baskerville" pitchFamily="34" charset="0"/>
                <a:ea typeface="Libre Baskerville" pitchFamily="34" charset="-122"/>
                <a:cs typeface="Libre Baskerville" pitchFamily="34" charset="-120"/>
              </a:rPr>
              <a:t>3. Base de Données (SQLite)</a:t>
            </a:r>
            <a:endParaRPr lang="fr-FR" sz="1250" noProof="0" dirty="0"/>
          </a:p>
        </p:txBody>
      </p:sp>
      <p:sp>
        <p:nvSpPr>
          <p:cNvPr id="14" name="Text 7">
            <a:extLst>
              <a:ext uri="{FF2B5EF4-FFF2-40B4-BE49-F238E27FC236}">
                <a16:creationId xmlns:a16="http://schemas.microsoft.com/office/drawing/2014/main" id="{8C23A741-BC71-C132-275E-800B76CA644F}"/>
              </a:ext>
            </a:extLst>
          </p:cNvPr>
          <p:cNvSpPr/>
          <p:nvPr/>
        </p:nvSpPr>
        <p:spPr>
          <a:xfrm>
            <a:off x="7054096" y="5203031"/>
            <a:ext cx="6782514" cy="473869"/>
          </a:xfrm>
          <a:prstGeom prst="rect">
            <a:avLst/>
          </a:prstGeom>
          <a:noFill/>
          <a:ln/>
        </p:spPr>
        <p:txBody>
          <a:bodyPr wrap="square" lIns="0" tIns="0" rIns="0" bIns="0" rtlCol="0" anchor="t"/>
          <a:lstStyle/>
          <a:p>
            <a:pPr>
              <a:lnSpc>
                <a:spcPts val="1850"/>
              </a:lnSpc>
            </a:pPr>
            <a:r>
              <a:rPr lang="fr-FR" sz="1000" noProof="0" dirty="0">
                <a:solidFill>
                  <a:srgbClr val="15213F"/>
                </a:solidFill>
                <a:latin typeface="Roboto" pitchFamily="34" charset="0"/>
                <a:ea typeface="Roboto" pitchFamily="34" charset="-122"/>
                <a:cs typeface="Roboto" pitchFamily="34" charset="-120"/>
              </a:rPr>
              <a:t>SQLite est la couche de persistance des données. Toutes les informations sur les véhicules (état, position) et les journaux d'activités y sont stockés et récupérés par l'API Flask.</a:t>
            </a:r>
            <a:endParaRPr lang="fr-FR" sz="1000" noProof="0" dirty="0"/>
          </a:p>
        </p:txBody>
      </p:sp>
      <p:pic>
        <p:nvPicPr>
          <p:cNvPr id="15" name="Image 4" descr="preencoded.png">
            <a:extLst>
              <a:ext uri="{FF2B5EF4-FFF2-40B4-BE49-F238E27FC236}">
                <a16:creationId xmlns:a16="http://schemas.microsoft.com/office/drawing/2014/main" id="{C1983ACC-5C19-CEC1-9B10-98854DF706DA}"/>
              </a:ext>
            </a:extLst>
          </p:cNvPr>
          <p:cNvPicPr>
            <a:picLocks noChangeAspect="1"/>
          </p:cNvPicPr>
          <p:nvPr/>
        </p:nvPicPr>
        <p:blipFill>
          <a:blip r:embed="rId6"/>
          <a:stretch>
            <a:fillRect/>
          </a:stretch>
        </p:blipFill>
        <p:spPr>
          <a:xfrm>
            <a:off x="6280190" y="5744885"/>
            <a:ext cx="644962" cy="1156097"/>
          </a:xfrm>
          <a:prstGeom prst="rect">
            <a:avLst/>
          </a:prstGeom>
        </p:spPr>
      </p:pic>
      <p:sp>
        <p:nvSpPr>
          <p:cNvPr id="16" name="Text 8">
            <a:extLst>
              <a:ext uri="{FF2B5EF4-FFF2-40B4-BE49-F238E27FC236}">
                <a16:creationId xmlns:a16="http://schemas.microsoft.com/office/drawing/2014/main" id="{78567D14-7066-A2E1-2FC1-893545737100}"/>
              </a:ext>
            </a:extLst>
          </p:cNvPr>
          <p:cNvSpPr/>
          <p:nvPr/>
        </p:nvSpPr>
        <p:spPr>
          <a:xfrm>
            <a:off x="7054096" y="5873829"/>
            <a:ext cx="3007757" cy="201454"/>
          </a:xfrm>
          <a:prstGeom prst="rect">
            <a:avLst/>
          </a:prstGeom>
          <a:noFill/>
          <a:ln/>
        </p:spPr>
        <p:txBody>
          <a:bodyPr wrap="none" lIns="0" tIns="0" rIns="0" bIns="0" rtlCol="0" anchor="t"/>
          <a:lstStyle/>
          <a:p>
            <a:pPr marL="0" indent="0" algn="l">
              <a:lnSpc>
                <a:spcPts val="1550"/>
              </a:lnSpc>
              <a:buNone/>
            </a:pPr>
            <a:r>
              <a:rPr lang="fr-FR" sz="1250" noProof="0" dirty="0">
                <a:solidFill>
                  <a:srgbClr val="49495A"/>
                </a:solidFill>
                <a:latin typeface="Libre Baskerville" pitchFamily="34" charset="0"/>
                <a:ea typeface="Libre Baskerville" pitchFamily="34" charset="-122"/>
                <a:cs typeface="Libre Baskerville" pitchFamily="34" charset="-120"/>
              </a:rPr>
              <a:t>4. Interface Utilisateur (Web/Mobile)</a:t>
            </a:r>
            <a:endParaRPr lang="fr-FR" sz="1250" noProof="0" dirty="0"/>
          </a:p>
        </p:txBody>
      </p:sp>
      <p:sp>
        <p:nvSpPr>
          <p:cNvPr id="17" name="Text 9">
            <a:extLst>
              <a:ext uri="{FF2B5EF4-FFF2-40B4-BE49-F238E27FC236}">
                <a16:creationId xmlns:a16="http://schemas.microsoft.com/office/drawing/2014/main" id="{CCEF4441-6380-5D76-887E-52ACC7E28329}"/>
              </a:ext>
            </a:extLst>
          </p:cNvPr>
          <p:cNvSpPr/>
          <p:nvPr/>
        </p:nvSpPr>
        <p:spPr>
          <a:xfrm>
            <a:off x="7054096" y="6152674"/>
            <a:ext cx="6782514" cy="619363"/>
          </a:xfrm>
          <a:prstGeom prst="rect">
            <a:avLst/>
          </a:prstGeom>
          <a:noFill/>
          <a:ln/>
        </p:spPr>
        <p:txBody>
          <a:bodyPr wrap="square" lIns="0" tIns="0" rIns="0" bIns="0" rtlCol="0" anchor="t"/>
          <a:lstStyle/>
          <a:p>
            <a:pPr>
              <a:lnSpc>
                <a:spcPts val="1850"/>
              </a:lnSpc>
            </a:pPr>
            <a:r>
              <a:rPr lang="fr-FR" sz="1000" noProof="0" dirty="0">
                <a:solidFill>
                  <a:srgbClr val="15213F"/>
                </a:solidFill>
                <a:latin typeface="Roboto" pitchFamily="34" charset="0"/>
                <a:ea typeface="Roboto" pitchFamily="34" charset="-122"/>
                <a:cs typeface="Roboto" pitchFamily="34" charset="-120"/>
              </a:rPr>
              <a:t>Le tableau de bord HTML/JavaScript est la porte d'entrée pour l'utilisateur. Il envoie des requêtes HTTP (GET pour la récupération de données, POST pour les commandes) et affiche les informations dynamiquement.</a:t>
            </a:r>
            <a:endParaRPr lang="fr-FR" sz="1000" noProof="0" dirty="0"/>
          </a:p>
        </p:txBody>
      </p:sp>
    </p:spTree>
    <p:extLst>
      <p:ext uri="{BB962C8B-B14F-4D97-AF65-F5344CB8AC3E}">
        <p14:creationId xmlns:p14="http://schemas.microsoft.com/office/powerpoint/2010/main" val="24099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94AC0-4146-EBB6-02DD-28C9C7350178}"/>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43F010AD-6E4C-BC44-4415-3F30EFA74FC7}"/>
              </a:ext>
            </a:extLst>
          </p:cNvPr>
          <p:cNvSpPr/>
          <p:nvPr/>
        </p:nvSpPr>
        <p:spPr>
          <a:xfrm>
            <a:off x="1315423" y="3284301"/>
            <a:ext cx="11999553" cy="2444157"/>
          </a:xfrm>
          <a:prstGeom prst="rect">
            <a:avLst/>
          </a:prstGeom>
          <a:noFill/>
          <a:ln/>
        </p:spPr>
        <p:txBody>
          <a:bodyPr wrap="none" lIns="0" tIns="0" rIns="0" bIns="0" rtlCol="0" anchor="t"/>
          <a:lstStyle/>
          <a:p>
            <a:pPr marL="900113" defTabSz="1160463">
              <a:lnSpc>
                <a:spcPct val="150000"/>
              </a:lnSpc>
              <a:tabLst>
                <a:tab pos="1433513" algn="l"/>
              </a:tabLst>
            </a:pPr>
            <a:r>
              <a:rPr lang="fr-FR" sz="3600" noProof="0" dirty="0">
                <a:solidFill>
                  <a:srgbClr val="8062B2"/>
                </a:solidFill>
                <a:latin typeface="Roboto Slab" pitchFamily="34" charset="0"/>
                <a:ea typeface="Roboto Slab" pitchFamily="34" charset="-122"/>
                <a:cs typeface="Roboto Slab" pitchFamily="34" charset="-120"/>
              </a:rPr>
              <a:t>📍 </a:t>
            </a:r>
            <a:r>
              <a:rPr lang="fr-FR" sz="3350" noProof="0" dirty="0">
                <a:solidFill>
                  <a:srgbClr val="8062B2"/>
                </a:solidFill>
                <a:latin typeface="Roboto Slab" pitchFamily="34" charset="0"/>
                <a:ea typeface="Roboto Slab" pitchFamily="34" charset="-122"/>
                <a:cs typeface="Roboto Slab" pitchFamily="34" charset="-120"/>
              </a:rPr>
              <a:t>Suivi GPS</a:t>
            </a:r>
          </a:p>
          <a:p>
            <a:pPr marL="900113" defTabSz="1160463">
              <a:lnSpc>
                <a:spcPct val="150000"/>
              </a:lnSpc>
              <a:tabLst>
                <a:tab pos="1433513" algn="l"/>
              </a:tabLst>
            </a:pPr>
            <a:r>
              <a:rPr lang="fr-FR" sz="3600" noProof="0" dirty="0">
                <a:solidFill>
                  <a:srgbClr val="8062B2"/>
                </a:solidFill>
                <a:latin typeface="Roboto Slab" pitchFamily="34" charset="0"/>
                <a:ea typeface="Roboto Slab" pitchFamily="34" charset="-122"/>
                <a:cs typeface="Roboto Slab" pitchFamily="34" charset="-120"/>
              </a:rPr>
              <a:t>🗺️ </a:t>
            </a:r>
            <a:r>
              <a:rPr lang="fr-FR" sz="3350" noProof="0" dirty="0">
                <a:solidFill>
                  <a:srgbClr val="8062B2"/>
                </a:solidFill>
                <a:latin typeface="Roboto Slab" pitchFamily="34" charset="0"/>
                <a:ea typeface="Roboto Slab" pitchFamily="34" charset="-122"/>
                <a:cs typeface="Roboto Slab" pitchFamily="34" charset="-120"/>
              </a:rPr>
              <a:t>Contrôle et Visualisation via Dashboard</a:t>
            </a:r>
          </a:p>
          <a:p>
            <a:pPr marL="900113" defTabSz="1160463">
              <a:lnSpc>
                <a:spcPct val="150000"/>
              </a:lnSpc>
              <a:tabLst>
                <a:tab pos="1433513" algn="l"/>
              </a:tabLst>
            </a:pPr>
            <a:r>
              <a:rPr lang="fr-FR" sz="3600" noProof="0" dirty="0">
                <a:solidFill>
                  <a:srgbClr val="8062B2"/>
                </a:solidFill>
                <a:latin typeface="Roboto Slab" pitchFamily="34" charset="0"/>
                <a:ea typeface="Roboto Slab" pitchFamily="34" charset="-122"/>
                <a:cs typeface="Roboto Slab" pitchFamily="34" charset="-120"/>
              </a:rPr>
              <a:t>📝 Journaux d'Activités et API</a:t>
            </a:r>
            <a:endParaRPr lang="fr-FR" sz="3350" noProof="0" dirty="0">
              <a:solidFill>
                <a:srgbClr val="8062B2"/>
              </a:solidFill>
            </a:endParaRPr>
          </a:p>
        </p:txBody>
      </p:sp>
      <p:sp>
        <p:nvSpPr>
          <p:cNvPr id="9" name="ZoneTexte 8">
            <a:extLst>
              <a:ext uri="{FF2B5EF4-FFF2-40B4-BE49-F238E27FC236}">
                <a16:creationId xmlns:a16="http://schemas.microsoft.com/office/drawing/2014/main" id="{F932B234-E31D-D8E1-61CA-3520637C7CE5}"/>
              </a:ext>
            </a:extLst>
          </p:cNvPr>
          <p:cNvSpPr txBox="1"/>
          <p:nvPr/>
        </p:nvSpPr>
        <p:spPr>
          <a:xfrm>
            <a:off x="0" y="1132118"/>
            <a:ext cx="14630400" cy="1603837"/>
          </a:xfrm>
          <a:prstGeom prst="rect">
            <a:avLst/>
          </a:prstGeom>
          <a:noFill/>
        </p:spPr>
        <p:txBody>
          <a:bodyPr wrap="square" rtlCol="0">
            <a:spAutoFit/>
          </a:bodyPr>
          <a:lstStyle/>
          <a:p>
            <a:pPr algn="ctr">
              <a:lnSpc>
                <a:spcPct val="300000"/>
              </a:lnSpc>
            </a:pPr>
            <a:r>
              <a:rPr lang="fr-FR" sz="4000" b="1" noProof="0" dirty="0">
                <a:solidFill>
                  <a:srgbClr val="3257B8"/>
                </a:solidFill>
                <a:latin typeface="Segoe UI Variable Small Semibol" pitchFamily="2" charset="0"/>
                <a:ea typeface="Roboto Slab" pitchFamily="34" charset="-122"/>
                <a:cs typeface="Roboto Slab" pitchFamily="34" charset="-120"/>
              </a:rPr>
              <a:t>Démonstration Fonctionnelle</a:t>
            </a:r>
          </a:p>
        </p:txBody>
      </p:sp>
    </p:spTree>
    <p:extLst>
      <p:ext uri="{BB962C8B-B14F-4D97-AF65-F5344CB8AC3E}">
        <p14:creationId xmlns:p14="http://schemas.microsoft.com/office/powerpoint/2010/main" val="34096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4C75-D5FE-6161-7BDE-F9CE8D653DA1}"/>
            </a:ext>
          </a:extLst>
        </p:cNvPr>
        <p:cNvGrpSpPr/>
        <p:nvPr/>
      </p:nvGrpSpPr>
      <p:grpSpPr>
        <a:xfrm>
          <a:off x="0" y="0"/>
          <a:ext cx="0" cy="0"/>
          <a:chOff x="0" y="0"/>
          <a:chExt cx="0" cy="0"/>
        </a:xfrm>
      </p:grpSpPr>
      <p:sp>
        <p:nvSpPr>
          <p:cNvPr id="31" name="Text 2">
            <a:extLst>
              <a:ext uri="{FF2B5EF4-FFF2-40B4-BE49-F238E27FC236}">
                <a16:creationId xmlns:a16="http://schemas.microsoft.com/office/drawing/2014/main" id="{91F2259A-0493-FF1D-CAB1-3F0B209A47F1}"/>
              </a:ext>
            </a:extLst>
          </p:cNvPr>
          <p:cNvSpPr/>
          <p:nvPr/>
        </p:nvSpPr>
        <p:spPr>
          <a:xfrm>
            <a:off x="765453" y="1625600"/>
            <a:ext cx="6339721" cy="1790699"/>
          </a:xfrm>
          <a:prstGeom prst="rect">
            <a:avLst/>
          </a:prstGeom>
          <a:noFill/>
          <a:ln/>
        </p:spPr>
        <p:txBody>
          <a:bodyPr wrap="square" lIns="0" tIns="0" rIns="0" bIns="0" rtlCol="0" anchor="t"/>
          <a:lstStyle/>
          <a:p>
            <a:pPr marL="0" indent="0" algn="just">
              <a:lnSpc>
                <a:spcPts val="2150"/>
              </a:lnSpc>
              <a:buNone/>
            </a:pPr>
            <a:r>
              <a:rPr lang="fr-FR" noProof="0" dirty="0">
                <a:solidFill>
                  <a:srgbClr val="15213F"/>
                </a:solidFill>
                <a:latin typeface="Roboto" pitchFamily="34" charset="0"/>
                <a:ea typeface="Roboto" pitchFamily="34" charset="-122"/>
                <a:cs typeface="Roboto" pitchFamily="34" charset="-120"/>
              </a:rPr>
              <a:t>Le système affiche la position géographique du véhicule en temps réel, incluant la latitude, la longitude et une adresse approximative. La visualisation est assurée par l'intégration d'une carte interactive (par exemple, via </a:t>
            </a:r>
            <a:r>
              <a:rPr lang="fr-FR" u="sng" noProof="0" dirty="0">
                <a:solidFill>
                  <a:srgbClr val="3257B8"/>
                </a:solidFill>
                <a:latin typeface="Roboto" pitchFamily="34" charset="0"/>
                <a:ea typeface="Roboto" pitchFamily="34" charset="-122"/>
                <a:cs typeface="Roboto" pitchFamily="34" charset="-120"/>
                <a:hlinkClick r:id="rId2">
                  <a:extLst>
                    <a:ext uri="{A12FA001-AC4F-418D-AE19-62706E023703}">
                      <ahyp:hlinkClr xmlns:ahyp="http://schemas.microsoft.com/office/drawing/2018/hyperlinkcolor" val="tx"/>
                    </a:ext>
                  </a:extLst>
                </a:hlinkClick>
              </a:rPr>
              <a:t>Folium</a:t>
            </a:r>
            <a:r>
              <a:rPr lang="fr-FR" noProof="0" dirty="0">
                <a:solidFill>
                  <a:srgbClr val="15213F"/>
                </a:solidFill>
                <a:latin typeface="Roboto" pitchFamily="34" charset="0"/>
                <a:ea typeface="Roboto" pitchFamily="34" charset="-122"/>
                <a:cs typeface="Roboto" pitchFamily="34" charset="-120"/>
              </a:rPr>
              <a:t> ou une API de cartographie statique), offrant une vue dynamique du déplacement du véhicule.</a:t>
            </a:r>
            <a:endParaRPr lang="fr-FR" noProof="0" dirty="0"/>
          </a:p>
        </p:txBody>
      </p:sp>
      <p:sp>
        <p:nvSpPr>
          <p:cNvPr id="32" name="Shape 3">
            <a:extLst>
              <a:ext uri="{FF2B5EF4-FFF2-40B4-BE49-F238E27FC236}">
                <a16:creationId xmlns:a16="http://schemas.microsoft.com/office/drawing/2014/main" id="{A744D72E-2B0F-6FF3-32E2-9E942CA0834F}"/>
              </a:ext>
            </a:extLst>
          </p:cNvPr>
          <p:cNvSpPr/>
          <p:nvPr/>
        </p:nvSpPr>
        <p:spPr>
          <a:xfrm>
            <a:off x="756881" y="4917521"/>
            <a:ext cx="6339721" cy="2449421"/>
          </a:xfrm>
          <a:prstGeom prst="roundRect">
            <a:avLst>
              <a:gd name="adj" fmla="val 785"/>
            </a:avLst>
          </a:prstGeom>
          <a:solidFill>
            <a:srgbClr val="D7DFF4"/>
          </a:solidFill>
          <a:ln/>
        </p:spPr>
        <p:txBody>
          <a:bodyPr/>
          <a:lstStyle/>
          <a:p>
            <a:endParaRPr lang="fr-FR" noProof="0" dirty="0"/>
          </a:p>
        </p:txBody>
      </p:sp>
      <p:sp>
        <p:nvSpPr>
          <p:cNvPr id="33" name="Shape 4">
            <a:extLst>
              <a:ext uri="{FF2B5EF4-FFF2-40B4-BE49-F238E27FC236}">
                <a16:creationId xmlns:a16="http://schemas.microsoft.com/office/drawing/2014/main" id="{0C8D13AE-AB3E-23D5-3280-465EFCF633D3}"/>
              </a:ext>
            </a:extLst>
          </p:cNvPr>
          <p:cNvSpPr/>
          <p:nvPr/>
        </p:nvSpPr>
        <p:spPr>
          <a:xfrm>
            <a:off x="748308" y="4917521"/>
            <a:ext cx="6356866" cy="2449421"/>
          </a:xfrm>
          <a:prstGeom prst="roundRect">
            <a:avLst>
              <a:gd name="adj" fmla="val 785"/>
            </a:avLst>
          </a:prstGeom>
          <a:solidFill>
            <a:srgbClr val="D7DFF4"/>
          </a:solidFill>
          <a:ln/>
        </p:spPr>
        <p:txBody>
          <a:bodyPr/>
          <a:lstStyle/>
          <a:p>
            <a:endParaRPr lang="fr-FR" noProof="0" dirty="0"/>
          </a:p>
        </p:txBody>
      </p:sp>
      <p:sp>
        <p:nvSpPr>
          <p:cNvPr id="34" name="Text 5">
            <a:extLst>
              <a:ext uri="{FF2B5EF4-FFF2-40B4-BE49-F238E27FC236}">
                <a16:creationId xmlns:a16="http://schemas.microsoft.com/office/drawing/2014/main" id="{6569E5FE-5CBF-4408-61F7-DEBEED545577}"/>
              </a:ext>
            </a:extLst>
          </p:cNvPr>
          <p:cNvSpPr/>
          <p:nvPr/>
        </p:nvSpPr>
        <p:spPr>
          <a:xfrm>
            <a:off x="920473" y="5046703"/>
            <a:ext cx="6012537" cy="2320239"/>
          </a:xfrm>
          <a:prstGeom prst="rect">
            <a:avLst/>
          </a:prstGeom>
          <a:noFill/>
          <a:ln/>
        </p:spPr>
        <p:txBody>
          <a:bodyPr wrap="square" lIns="0" tIns="0" rIns="0" bIns="0" rtlCol="0" anchor="t"/>
          <a:lstStyle/>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 Exemple de données GPS :</a:t>
            </a:r>
          </a:p>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simuléesvehicle_data = {    </a:t>
            </a:r>
          </a:p>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    "latitude": 48.8566,    </a:t>
            </a:r>
          </a:p>
          <a:p>
            <a:pPr>
              <a:lnSpc>
                <a:spcPts val="2150"/>
              </a:lnSpc>
            </a:pPr>
            <a:r>
              <a:rPr lang="fr-FR" sz="1350" noProof="0" dirty="0">
                <a:solidFill>
                  <a:srgbClr val="15213F"/>
                </a:solidFill>
                <a:highlight>
                  <a:srgbClr val="D7DFF4"/>
                </a:highlight>
                <a:latin typeface="Consolas" pitchFamily="34" charset="0"/>
                <a:ea typeface="Consolas" pitchFamily="34" charset="-122"/>
                <a:cs typeface="Consolas" pitchFamily="34" charset="-120"/>
              </a:rPr>
              <a:t>    "longitude": 2.3522,    </a:t>
            </a:r>
          </a:p>
          <a:p>
            <a:pPr>
              <a:lnSpc>
                <a:spcPts val="2150"/>
              </a:lnSpc>
            </a:pPr>
            <a:r>
              <a:rPr lang="fr-FR" sz="1350" noProof="0" dirty="0">
                <a:solidFill>
                  <a:srgbClr val="15213F"/>
                </a:solidFill>
                <a:highlight>
                  <a:srgbClr val="D7DFF4"/>
                </a:highlight>
                <a:latin typeface="Consolas" pitchFamily="34" charset="0"/>
                <a:ea typeface="Consolas" pitchFamily="34" charset="-122"/>
                <a:cs typeface="Consolas" pitchFamily="34" charset="-120"/>
              </a:rPr>
              <a:t>    "speed": 60, # km/h    </a:t>
            </a:r>
          </a:p>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    "fuel_level": 75, # %    </a:t>
            </a:r>
          </a:p>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    "temperature": 20 # °C</a:t>
            </a:r>
          </a:p>
          <a:p>
            <a:pPr marL="0" indent="0" algn="l">
              <a:lnSpc>
                <a:spcPts val="2150"/>
              </a:lnSpc>
              <a:buNone/>
            </a:pPr>
            <a:r>
              <a:rPr lang="fr-FR" sz="1350" noProof="0" dirty="0">
                <a:solidFill>
                  <a:srgbClr val="15213F"/>
                </a:solidFill>
                <a:highlight>
                  <a:srgbClr val="D7DFF4"/>
                </a:highlight>
                <a:latin typeface="Consolas" pitchFamily="34" charset="0"/>
                <a:ea typeface="Consolas" pitchFamily="34" charset="-122"/>
                <a:cs typeface="Consolas" pitchFamily="34" charset="-120"/>
              </a:rPr>
              <a:t>}</a:t>
            </a:r>
            <a:endParaRPr lang="fr-FR" sz="1350" noProof="0" dirty="0"/>
          </a:p>
        </p:txBody>
      </p:sp>
      <p:sp>
        <p:nvSpPr>
          <p:cNvPr id="35" name="Text 6">
            <a:extLst>
              <a:ext uri="{FF2B5EF4-FFF2-40B4-BE49-F238E27FC236}">
                <a16:creationId xmlns:a16="http://schemas.microsoft.com/office/drawing/2014/main" id="{1299C79F-05CB-23B2-AC99-1C806CF78870}"/>
              </a:ext>
            </a:extLst>
          </p:cNvPr>
          <p:cNvSpPr/>
          <p:nvPr/>
        </p:nvSpPr>
        <p:spPr>
          <a:xfrm>
            <a:off x="748308" y="3799531"/>
            <a:ext cx="6339721" cy="580430"/>
          </a:xfrm>
          <a:prstGeom prst="rect">
            <a:avLst/>
          </a:prstGeom>
          <a:noFill/>
          <a:ln/>
        </p:spPr>
        <p:txBody>
          <a:bodyPr wrap="square" lIns="0" tIns="0" rIns="0" bIns="0" rtlCol="0" anchor="t"/>
          <a:lstStyle/>
          <a:p>
            <a:pPr marL="0" indent="0" algn="l">
              <a:lnSpc>
                <a:spcPts val="2150"/>
              </a:lnSpc>
              <a:buNone/>
            </a:pPr>
            <a:r>
              <a:rPr lang="fr-FR" dirty="0">
                <a:solidFill>
                  <a:srgbClr val="15213F"/>
                </a:solidFill>
                <a:latin typeface="Roboto" pitchFamily="34" charset="0"/>
                <a:ea typeface="Roboto" pitchFamily="34" charset="-122"/>
                <a:cs typeface="Roboto" pitchFamily="34" charset="-120"/>
              </a:rPr>
              <a:t>Cette fonctionnalité est essentielle pour la logistique, la sécurité et la compréhension des trajets effectués.</a:t>
            </a:r>
          </a:p>
        </p:txBody>
      </p:sp>
      <p:pic>
        <p:nvPicPr>
          <p:cNvPr id="3" name="Image 2">
            <a:extLst>
              <a:ext uri="{FF2B5EF4-FFF2-40B4-BE49-F238E27FC236}">
                <a16:creationId xmlns:a16="http://schemas.microsoft.com/office/drawing/2014/main" id="{D32E26E4-33D8-0ED8-BF11-58CA152EA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319" y="2688668"/>
            <a:ext cx="7387909" cy="5540932"/>
          </a:xfrm>
          <a:prstGeom prst="rect">
            <a:avLst/>
          </a:prstGeom>
        </p:spPr>
      </p:pic>
      <p:sp>
        <p:nvSpPr>
          <p:cNvPr id="4" name="ZoneTexte 3">
            <a:extLst>
              <a:ext uri="{FF2B5EF4-FFF2-40B4-BE49-F238E27FC236}">
                <a16:creationId xmlns:a16="http://schemas.microsoft.com/office/drawing/2014/main" id="{E178AA76-C8D0-E905-8C5A-C8007A1C89BB}"/>
              </a:ext>
            </a:extLst>
          </p:cNvPr>
          <p:cNvSpPr txBox="1"/>
          <p:nvPr/>
        </p:nvSpPr>
        <p:spPr>
          <a:xfrm>
            <a:off x="920473" y="842963"/>
            <a:ext cx="4426227" cy="399405"/>
          </a:xfrm>
          <a:prstGeom prst="rect">
            <a:avLst/>
          </a:prstGeom>
          <a:noFill/>
        </p:spPr>
        <p:txBody>
          <a:bodyPr wrap="square" rtlCol="0">
            <a:spAutoFit/>
          </a:bodyPr>
          <a:lstStyle/>
          <a:p>
            <a:pPr>
              <a:lnSpc>
                <a:spcPts val="2100"/>
              </a:lnSpc>
            </a:pPr>
            <a:r>
              <a:rPr lang="fr-FR" sz="3200" dirty="0">
                <a:solidFill>
                  <a:srgbClr val="000000"/>
                </a:solidFill>
                <a:latin typeface="Roboto Slab" pitchFamily="34" charset="0"/>
                <a:ea typeface="Roboto Slab" pitchFamily="34" charset="-122"/>
                <a:cs typeface="Roboto Slab" pitchFamily="34" charset="-120"/>
              </a:rPr>
              <a:t>📍</a:t>
            </a:r>
            <a:r>
              <a:rPr lang="fr-FR" sz="3200" dirty="0">
                <a:solidFill>
                  <a:srgbClr val="3257B8"/>
                </a:solidFill>
                <a:latin typeface="Roboto Slab" pitchFamily="34" charset="0"/>
                <a:ea typeface="Roboto Slab" pitchFamily="34" charset="-122"/>
                <a:cs typeface="Roboto Slab" pitchFamily="34" charset="-120"/>
              </a:rPr>
              <a:t> Suivi GPS Simulé :</a:t>
            </a:r>
            <a:endParaRPr lang="fr-FR" sz="3200" dirty="0"/>
          </a:p>
        </p:txBody>
      </p:sp>
    </p:spTree>
    <p:extLst>
      <p:ext uri="{BB962C8B-B14F-4D97-AF65-F5344CB8AC3E}">
        <p14:creationId xmlns:p14="http://schemas.microsoft.com/office/powerpoint/2010/main" val="2847764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31278-49A5-B725-E84F-49F14414A02C}"/>
            </a:ext>
          </a:extLst>
        </p:cNvPr>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AB6639F7-8B86-6F79-E57E-5CF467EC0D56}"/>
              </a:ext>
            </a:extLst>
          </p:cNvPr>
          <p:cNvPicPr>
            <a:picLocks noChangeAspect="1"/>
          </p:cNvPicPr>
          <p:nvPr/>
        </p:nvPicPr>
        <p:blipFill>
          <a:blip r:embed="rId2"/>
          <a:stretch>
            <a:fillRect/>
          </a:stretch>
        </p:blipFill>
        <p:spPr>
          <a:xfrm>
            <a:off x="9144000" y="0"/>
            <a:ext cx="5486400" cy="8233053"/>
          </a:xfrm>
          <a:prstGeom prst="rect">
            <a:avLst/>
          </a:prstGeom>
        </p:spPr>
      </p:pic>
      <p:sp>
        <p:nvSpPr>
          <p:cNvPr id="6" name="Text 0">
            <a:extLst>
              <a:ext uri="{FF2B5EF4-FFF2-40B4-BE49-F238E27FC236}">
                <a16:creationId xmlns:a16="http://schemas.microsoft.com/office/drawing/2014/main" id="{F4149D66-E6F2-1C24-FF07-1AE58EC0A790}"/>
              </a:ext>
            </a:extLst>
          </p:cNvPr>
          <p:cNvSpPr/>
          <p:nvPr/>
        </p:nvSpPr>
        <p:spPr>
          <a:xfrm>
            <a:off x="606504" y="416957"/>
            <a:ext cx="6182439" cy="308015"/>
          </a:xfrm>
          <a:prstGeom prst="rect">
            <a:avLst/>
          </a:prstGeom>
          <a:noFill/>
          <a:ln/>
        </p:spPr>
        <p:txBody>
          <a:bodyPr wrap="none" lIns="0" tIns="0" rIns="0" bIns="0" rtlCol="0" anchor="t"/>
          <a:lstStyle/>
          <a:p>
            <a:pPr marL="0" indent="0" algn="l">
              <a:lnSpc>
                <a:spcPts val="2400"/>
              </a:lnSpc>
              <a:buNone/>
            </a:pPr>
            <a:r>
              <a:rPr lang="fr-FR" sz="2000" noProof="0" dirty="0">
                <a:solidFill>
                  <a:srgbClr val="403CCF"/>
                </a:solidFill>
                <a:latin typeface="Libre Baskerville" pitchFamily="34" charset="0"/>
                <a:ea typeface="Libre Baskerville" pitchFamily="34" charset="-122"/>
                <a:cs typeface="Libre Baskerville" pitchFamily="34" charset="-120"/>
              </a:rPr>
              <a:t>Localisation GPS et Enregistrement des Positions</a:t>
            </a:r>
            <a:endParaRPr lang="fr-FR" sz="2000" noProof="0" dirty="0"/>
          </a:p>
        </p:txBody>
      </p:sp>
      <p:sp>
        <p:nvSpPr>
          <p:cNvPr id="7" name="Text 1">
            <a:extLst>
              <a:ext uri="{FF2B5EF4-FFF2-40B4-BE49-F238E27FC236}">
                <a16:creationId xmlns:a16="http://schemas.microsoft.com/office/drawing/2014/main" id="{9DF677A4-A475-21D3-6DD3-42B1C4131841}"/>
              </a:ext>
            </a:extLst>
          </p:cNvPr>
          <p:cNvSpPr/>
          <p:nvPr/>
        </p:nvSpPr>
        <p:spPr>
          <a:xfrm>
            <a:off x="606504" y="931366"/>
            <a:ext cx="7930991" cy="315278"/>
          </a:xfrm>
          <a:prstGeom prst="rect">
            <a:avLst/>
          </a:prstGeom>
          <a:noFill/>
          <a:ln/>
        </p:spPr>
        <p:txBody>
          <a:bodyPr wrap="square" lIns="0" tIns="0" rIns="0" bIns="0" rtlCol="0" anchor="t"/>
          <a:lstStyle/>
          <a:p>
            <a:pPr marL="0" indent="0" algn="l">
              <a:lnSpc>
                <a:spcPts val="1200"/>
              </a:lnSpc>
              <a:buNone/>
            </a:pPr>
            <a:r>
              <a:rPr lang="fr-FR" sz="1000" noProof="0" dirty="0">
                <a:solidFill>
                  <a:srgbClr val="49495A"/>
                </a:solidFill>
                <a:latin typeface="Open Sans" pitchFamily="34" charset="0"/>
                <a:ea typeface="Open Sans" pitchFamily="34" charset="-122"/>
                <a:cs typeface="Open Sans" pitchFamily="34" charset="-120"/>
              </a:rPr>
              <a:t>La localisation est le fondement de toute solution télématique. Notre système simule ou utilise des données GPS réelles pour suivre le véhicule et enregistrer ses positions avec précision.</a:t>
            </a:r>
            <a:endParaRPr lang="fr-FR" sz="1000" noProof="0" dirty="0"/>
          </a:p>
        </p:txBody>
      </p:sp>
      <p:sp>
        <p:nvSpPr>
          <p:cNvPr id="8" name="Text 2">
            <a:extLst>
              <a:ext uri="{FF2B5EF4-FFF2-40B4-BE49-F238E27FC236}">
                <a16:creationId xmlns:a16="http://schemas.microsoft.com/office/drawing/2014/main" id="{3B0AE126-5537-4B92-F581-5FA5639CDA07}"/>
              </a:ext>
            </a:extLst>
          </p:cNvPr>
          <p:cNvSpPr/>
          <p:nvPr/>
        </p:nvSpPr>
        <p:spPr>
          <a:xfrm>
            <a:off x="606504" y="1357490"/>
            <a:ext cx="7930991" cy="447853"/>
          </a:xfrm>
          <a:prstGeom prst="rect">
            <a:avLst/>
          </a:prstGeom>
          <a:noFill/>
          <a:ln/>
        </p:spPr>
        <p:txBody>
          <a:bodyPr wrap="square" lIns="0" tIns="0" rIns="0" bIns="0" rtlCol="0" anchor="t"/>
          <a:lstStyle/>
          <a:p>
            <a:pPr marL="0" indent="0" algn="l">
              <a:lnSpc>
                <a:spcPts val="1200"/>
              </a:lnSpc>
              <a:buNone/>
            </a:pPr>
            <a:r>
              <a:rPr lang="fr-FR" sz="1000" noProof="0" dirty="0">
                <a:solidFill>
                  <a:srgbClr val="49495A"/>
                </a:solidFill>
                <a:latin typeface="Open Sans" pitchFamily="34" charset="0"/>
                <a:ea typeface="Open Sans" pitchFamily="34" charset="-122"/>
                <a:cs typeface="Open Sans" pitchFamily="34" charset="-120"/>
              </a:rPr>
              <a:t>L'exemple de code Python ci-dessous montre comment un script simple, exécuté sur le véhicule (ou simulant un véhicule), peut générer des coordonnées GPS et les envoyer à un serveur Flask. Le serveur, à son tour, stocke ces données dans une base de données SQLite.</a:t>
            </a:r>
            <a:endParaRPr lang="fr-FR" sz="1000" noProof="0" dirty="0"/>
          </a:p>
        </p:txBody>
      </p:sp>
      <p:sp>
        <p:nvSpPr>
          <p:cNvPr id="9" name="Shape 3">
            <a:extLst>
              <a:ext uri="{FF2B5EF4-FFF2-40B4-BE49-F238E27FC236}">
                <a16:creationId xmlns:a16="http://schemas.microsoft.com/office/drawing/2014/main" id="{177180AE-8AF9-E7AC-9307-5AB4167F13BC}"/>
              </a:ext>
            </a:extLst>
          </p:cNvPr>
          <p:cNvSpPr/>
          <p:nvPr/>
        </p:nvSpPr>
        <p:spPr>
          <a:xfrm>
            <a:off x="606504" y="1879164"/>
            <a:ext cx="7930991" cy="5664994"/>
          </a:xfrm>
          <a:prstGeom prst="roundRect">
            <a:avLst>
              <a:gd name="adj" fmla="val 261"/>
            </a:avLst>
          </a:prstGeom>
          <a:solidFill>
            <a:srgbClr val="D7D6F5"/>
          </a:solidFill>
          <a:ln/>
        </p:spPr>
        <p:txBody>
          <a:bodyPr/>
          <a:lstStyle/>
          <a:p>
            <a:endParaRPr lang="fr-FR" noProof="0" dirty="0"/>
          </a:p>
        </p:txBody>
      </p:sp>
      <p:sp>
        <p:nvSpPr>
          <p:cNvPr id="10" name="Shape 4">
            <a:extLst>
              <a:ext uri="{FF2B5EF4-FFF2-40B4-BE49-F238E27FC236}">
                <a16:creationId xmlns:a16="http://schemas.microsoft.com/office/drawing/2014/main" id="{5995E906-0D0D-C8CA-4E8F-3E67E8E76CC6}"/>
              </a:ext>
            </a:extLst>
          </p:cNvPr>
          <p:cNvSpPr/>
          <p:nvPr/>
        </p:nvSpPr>
        <p:spPr>
          <a:xfrm>
            <a:off x="601623" y="1879164"/>
            <a:ext cx="7940754" cy="5664994"/>
          </a:xfrm>
          <a:prstGeom prst="roundRect">
            <a:avLst>
              <a:gd name="adj" fmla="val 261"/>
            </a:avLst>
          </a:prstGeom>
          <a:solidFill>
            <a:srgbClr val="D7D6F5"/>
          </a:solidFill>
          <a:ln/>
        </p:spPr>
        <p:txBody>
          <a:bodyPr/>
          <a:lstStyle/>
          <a:p>
            <a:endParaRPr lang="fr-FR" noProof="0" dirty="0"/>
          </a:p>
        </p:txBody>
      </p:sp>
      <p:sp>
        <p:nvSpPr>
          <p:cNvPr id="11" name="Text 5">
            <a:extLst>
              <a:ext uri="{FF2B5EF4-FFF2-40B4-BE49-F238E27FC236}">
                <a16:creationId xmlns:a16="http://schemas.microsoft.com/office/drawing/2014/main" id="{E7B96CE1-8F7E-84D5-9616-6169FE7DA980}"/>
              </a:ext>
            </a:extLst>
          </p:cNvPr>
          <p:cNvSpPr/>
          <p:nvPr/>
        </p:nvSpPr>
        <p:spPr>
          <a:xfrm>
            <a:off x="700088" y="1952982"/>
            <a:ext cx="7743825" cy="5517356"/>
          </a:xfrm>
          <a:prstGeom prst="rect">
            <a:avLst/>
          </a:prstGeom>
          <a:noFill/>
          <a:ln/>
        </p:spPr>
        <p:txBody>
          <a:bodyPr wrap="square" lIns="0" tIns="0" rIns="0" bIns="0" rtlCol="0" anchor="t"/>
          <a:lstStyle/>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Services de Vehicle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class VehicleTracker:</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def __init__(self):</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self.running = True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def simulate_vehicle_updates(self):</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"""Simulate real-time vehicle data updates"""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while self.running:</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try:</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vehicles = Vehicle.query.all()</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for vehicle in vehicles: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if vehicle.engine_status:  # Simulate movement and data changes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old_speed = vehicle.speed</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vehicle.speed = max(0, vehicle.speed + random.uniform(-5, 5))</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vehicle.fuel = max(0, vehicle.fuel - random.uniform(0, 0.3))</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vehicle.temperature = vehicle.temperature + random.uniform(-1, 2)</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 Update location slightly (simulate movement)</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vehicle.latitude += random.uniform(-0.001, 0.001)</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vehicle.longitude += random.uniform(-0.001, 0.001)</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vehicle.last_update = datetime.utcnow()</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 Save to history occasionally</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if random.random() &lt; 0.1:</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DatabaseService.save_vehicle_history(vehicle)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 Add random events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if random.random() &lt; 0.05:  # 5% chance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events = [</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('Speed Changed', f'Speed changed from {old_speed:.1f} to {vehicle.speed:.1f} mph'),</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('Location Updated', f'Vehicle moved to {vehicle.latitude:.4f}, {vehicle.longitude:.4f}'),</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('Fuel Consumed', f'Fuel level: {vehicle.fuel:.1f}%')]</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event_action, event_details = random.choice(events)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DatabaseService.add_log(vehicle.id, event_action, 'success', event_details)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db.session.commit()</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time.sleep(5)  # Update every 5 seconds</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except Exception as 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print(f"Error in vehicle simulation: {e}")</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db.session.rollback()</a:t>
            </a:r>
          </a:p>
          <a:p>
            <a:pPr marL="0" indent="0" algn="l">
              <a:lnSpc>
                <a:spcPts val="1200"/>
              </a:lnSpc>
              <a:buNone/>
            </a:pPr>
            <a:r>
              <a:rPr lang="fr-FR" sz="750" noProof="0" dirty="0">
                <a:solidFill>
                  <a:srgbClr val="49495A"/>
                </a:solidFill>
                <a:highlight>
                  <a:srgbClr val="D7D6F5"/>
                </a:highlight>
                <a:latin typeface="Consolas" pitchFamily="34" charset="0"/>
                <a:ea typeface="Consolas" pitchFamily="34" charset="-122"/>
                <a:cs typeface="Consolas" pitchFamily="34" charset="-120"/>
              </a:rPr>
              <a:t>                time.sleep(5)</a:t>
            </a:r>
            <a:endParaRPr lang="fr-FR" sz="750" noProof="0" dirty="0"/>
          </a:p>
        </p:txBody>
      </p:sp>
      <p:sp>
        <p:nvSpPr>
          <p:cNvPr id="12" name="Text 6">
            <a:extLst>
              <a:ext uri="{FF2B5EF4-FFF2-40B4-BE49-F238E27FC236}">
                <a16:creationId xmlns:a16="http://schemas.microsoft.com/office/drawing/2014/main" id="{0F03A485-940A-1FBA-5122-1CF2E7C5A18E}"/>
              </a:ext>
            </a:extLst>
          </p:cNvPr>
          <p:cNvSpPr/>
          <p:nvPr/>
        </p:nvSpPr>
        <p:spPr>
          <a:xfrm>
            <a:off x="606504" y="7655004"/>
            <a:ext cx="7930991" cy="315278"/>
          </a:xfrm>
          <a:prstGeom prst="rect">
            <a:avLst/>
          </a:prstGeom>
          <a:noFill/>
          <a:ln/>
        </p:spPr>
        <p:txBody>
          <a:bodyPr wrap="square" lIns="0" tIns="0" rIns="0" bIns="0" rtlCol="0" anchor="t"/>
          <a:lstStyle/>
          <a:p>
            <a:pPr marL="0" indent="0" algn="l">
              <a:lnSpc>
                <a:spcPts val="1200"/>
              </a:lnSpc>
              <a:buNone/>
            </a:pPr>
            <a:r>
              <a:rPr lang="fr-FR" sz="1000" dirty="0">
                <a:solidFill>
                  <a:srgbClr val="49495A"/>
                </a:solidFill>
                <a:latin typeface="Open Sans" pitchFamily="34" charset="0"/>
                <a:ea typeface="Open Sans" pitchFamily="34" charset="-122"/>
                <a:cs typeface="Open Sans" pitchFamily="34" charset="-120"/>
              </a:rPr>
              <a:t>Côté serveur Flask, un endpoint reçoit ces données, les valide et les insère dans une table SQLite. Chaque enregistrement inclut l'identifiant du véhicule, les coordonnées latitude et longitude, et un horodatage pour l'historique.</a:t>
            </a:r>
          </a:p>
        </p:txBody>
      </p:sp>
    </p:spTree>
    <p:extLst>
      <p:ext uri="{BB962C8B-B14F-4D97-AF65-F5344CB8AC3E}">
        <p14:creationId xmlns:p14="http://schemas.microsoft.com/office/powerpoint/2010/main" val="2065938207"/>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7B25C2E-47B0-489F-AFEB-61E4157950B5}">
  <we:reference id="wa104379279" version="2.1.0.0" store="fr-FR"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760</TotalTime>
  <Words>2582</Words>
  <Application>Microsoft Office PowerPoint</Application>
  <PresentationFormat>Personnalisé</PresentationFormat>
  <Paragraphs>180</Paragraphs>
  <Slides>18</Slides>
  <Notes>0</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18</vt:i4>
      </vt:variant>
    </vt:vector>
  </HeadingPairs>
  <TitlesOfParts>
    <vt:vector size="35" baseType="lpstr">
      <vt:lpstr>Arial</vt:lpstr>
      <vt:lpstr>Bell MT</vt:lpstr>
      <vt:lpstr>Bodoni MT</vt:lpstr>
      <vt:lpstr>Calibri</vt:lpstr>
      <vt:lpstr>Calibri Light</vt:lpstr>
      <vt:lpstr>Cambria</vt:lpstr>
      <vt:lpstr>Castellar</vt:lpstr>
      <vt:lpstr>Consolas</vt:lpstr>
      <vt:lpstr>Libre Baskerville</vt:lpstr>
      <vt:lpstr>Open Sans</vt:lpstr>
      <vt:lpstr>Palatino Linotype</vt:lpstr>
      <vt:lpstr>Roboto</vt:lpstr>
      <vt:lpstr>Roboto Slab</vt:lpstr>
      <vt:lpstr>Script MT Bold</vt:lpstr>
      <vt:lpstr>Segoe UI Variable Small Semibol</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Hamza El asly</dc:creator>
  <cp:lastModifiedBy>Hamza El asly</cp:lastModifiedBy>
  <cp:revision>27</cp:revision>
  <dcterms:created xsi:type="dcterms:W3CDTF">2025-06-29T22:22:09Z</dcterms:created>
  <dcterms:modified xsi:type="dcterms:W3CDTF">2025-07-09T14:02:55Z</dcterms:modified>
</cp:coreProperties>
</file>